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5"/>
  </p:sldMasterIdLst>
  <p:notesMasterIdLst>
    <p:notesMasterId r:id="rId30"/>
  </p:notesMasterIdLst>
  <p:handoutMasterIdLst>
    <p:handoutMasterId r:id="rId31"/>
  </p:handoutMasterIdLst>
  <p:sldIdLst>
    <p:sldId id="3982" r:id="rId6"/>
    <p:sldId id="4659" r:id="rId7"/>
    <p:sldId id="4700" r:id="rId8"/>
    <p:sldId id="4068" r:id="rId9"/>
    <p:sldId id="4705" r:id="rId10"/>
    <p:sldId id="4706" r:id="rId11"/>
    <p:sldId id="4707" r:id="rId12"/>
    <p:sldId id="4708" r:id="rId13"/>
    <p:sldId id="4709" r:id="rId14"/>
    <p:sldId id="4710" r:id="rId15"/>
    <p:sldId id="4637" r:id="rId16"/>
    <p:sldId id="4711" r:id="rId17"/>
    <p:sldId id="4712" r:id="rId18"/>
    <p:sldId id="4686" r:id="rId19"/>
    <p:sldId id="4685" r:id="rId20"/>
    <p:sldId id="4690" r:id="rId21"/>
    <p:sldId id="4702" r:id="rId22"/>
    <p:sldId id="4713" r:id="rId23"/>
    <p:sldId id="4714" r:id="rId24"/>
    <p:sldId id="4730" r:id="rId25"/>
    <p:sldId id="4731" r:id="rId26"/>
    <p:sldId id="4732" r:id="rId27"/>
    <p:sldId id="4696" r:id="rId28"/>
    <p:sldId id="4715" r:id="rId29"/>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4F8F57CA-CBDF-5741-A80A-78D5126FB7DF}">
          <p14:sldIdLst>
            <p14:sldId id="3982"/>
            <p14:sldId id="4659"/>
            <p14:sldId id="4700"/>
            <p14:sldId id="4068"/>
            <p14:sldId id="4705"/>
            <p14:sldId id="4706"/>
            <p14:sldId id="4707"/>
            <p14:sldId id="4708"/>
            <p14:sldId id="4709"/>
            <p14:sldId id="4710"/>
            <p14:sldId id="4637"/>
            <p14:sldId id="4711"/>
            <p14:sldId id="4712"/>
            <p14:sldId id="4686"/>
            <p14:sldId id="4685"/>
            <p14:sldId id="4690"/>
            <p14:sldId id="4702"/>
            <p14:sldId id="4713"/>
            <p14:sldId id="4714"/>
            <p14:sldId id="4730"/>
            <p14:sldId id="4731"/>
            <p14:sldId id="4732"/>
            <p14:sldId id="4696"/>
            <p14:sldId id="4715"/>
          </p14:sldIdLst>
        </p14:section>
      </p14:sectionLst>
    </p:ext>
    <p:ext uri="{EFAFB233-063F-42B5-8137-9DF3F51BA10A}">
      <p15:sldGuideLst xmlns:p15="http://schemas.microsoft.com/office/powerpoint/2012/main">
        <p15:guide id="1" orient="horz" pos="1480">
          <p15:clr>
            <a:srgbClr val="A4A3A4"/>
          </p15:clr>
        </p15:guide>
        <p15:guide id="2" pos="2696">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3FC0B0-86C8-86D3-47A1-B76CFC073973}" name="Ceri Brinkworth" initials="CB" userId="S::ceribrinkworth@ruthmiskin.com::6529f433-d9ea-4c65-9791-0b6df18ce9f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89E"/>
    <a:srgbClr val="424242"/>
    <a:srgbClr val="FFD72F"/>
    <a:srgbClr val="5A5A5A"/>
    <a:srgbClr val="FFD82F"/>
    <a:srgbClr val="0095DA"/>
    <a:srgbClr val="0C3B59"/>
    <a:srgbClr val="2D2D2D"/>
    <a:srgbClr val="0C3B5A"/>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7C6A63-797F-E443-B95E-E0697DC2C4DD}" v="43" dt="2025-08-05T21:49:50.419"/>
    <p1510:client id="{8A6A9BB8-F19F-EA42-84FD-BDC21B8ED298}" v="10" dt="2025-08-06T10:12:32.445"/>
    <p1510:client id="{DD319B15-ADDF-60FB-2CC2-3B8805B0332D}" v="2" dt="2025-08-06T07:54:12.545"/>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966"/>
    <p:restoredTop sz="86084"/>
  </p:normalViewPr>
  <p:slideViewPr>
    <p:cSldViewPr snapToGrid="0">
      <p:cViewPr varScale="1">
        <p:scale>
          <a:sx n="62" d="100"/>
          <a:sy n="62" d="100"/>
        </p:scale>
        <p:origin x="960" y="72"/>
      </p:cViewPr>
      <p:guideLst>
        <p:guide orient="horz" pos="1480"/>
        <p:guide pos="2696"/>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guide orient="horz" pos="3127"/>
        <p:guide pos="210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948175B-139D-4B97-809D-65C9F73E5415}" type="datetimeFigureOut">
              <a:rPr lang="en-US"/>
              <a:pPr>
                <a:defRPr/>
              </a:pPr>
              <a:t>9/28/2025</a:t>
            </a:fld>
            <a:endParaRPr lang="en-US"/>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7449B55-1BD8-4840-AD3A-429EA112E196}" type="slidenum">
              <a:rPr lang="en-US"/>
              <a:pPr>
                <a:defRPr/>
              </a:pPr>
              <a:t>‹#›</a:t>
            </a:fld>
            <a:endParaRPr lang="en-US"/>
          </a:p>
        </p:txBody>
      </p:sp>
    </p:spTree>
    <p:extLst>
      <p:ext uri="{BB962C8B-B14F-4D97-AF65-F5344CB8AC3E}">
        <p14:creationId xmlns:p14="http://schemas.microsoft.com/office/powerpoint/2010/main" val="697032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DA3FAA8-A3B6-4839-9506-B671940FF4AA}" type="datetimeFigureOut">
              <a:rPr lang="en-GB"/>
              <a:pPr>
                <a:defRPr/>
              </a:pPr>
              <a:t>28/09/2025</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1A61AF0-59CC-4D82-B182-5DFC7F9ACF1F}" type="slidenum">
              <a:rPr lang="en-GB"/>
              <a:pPr>
                <a:defRPr/>
              </a:pPr>
              <a:t>‹#›</a:t>
            </a:fld>
            <a:endParaRPr lang="en-GB"/>
          </a:p>
        </p:txBody>
      </p:sp>
    </p:spTree>
    <p:extLst>
      <p:ext uri="{BB962C8B-B14F-4D97-AF65-F5344CB8AC3E}">
        <p14:creationId xmlns:p14="http://schemas.microsoft.com/office/powerpoint/2010/main" val="39979098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This bitesize parent session is best used alongside a demo lesson of teaching a Set 1 sound to children.</a:t>
            </a:r>
            <a:r>
              <a:rPr lang="en-US" i="1" dirty="0"/>
              <a:t> Alternatively, you may wish to use an in-action film from the Online subscription. </a:t>
            </a:r>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Provide copies of ‘Reading at Home Booklet 1’ from Oxford Owl for each parent.</a:t>
            </a:r>
          </a:p>
          <a:p>
            <a:endParaRPr lang="en-US" i="1" baseline="0"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a:t>
            </a:fld>
            <a:endParaRPr lang="en-GB"/>
          </a:p>
        </p:txBody>
      </p:sp>
    </p:spTree>
    <p:extLst>
      <p:ext uri="{BB962C8B-B14F-4D97-AF65-F5344CB8AC3E}">
        <p14:creationId xmlns:p14="http://schemas.microsoft.com/office/powerpoint/2010/main" val="3455170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spcAft>
                <a:spcPts val="1600"/>
              </a:spcAft>
            </a:pPr>
            <a:r>
              <a:rPr lang="en-US" sz="1200" dirty="0">
                <a:latin typeface="Arial" pitchFamily="34" charset="0"/>
                <a:cs typeface="Arial" pitchFamily="34" charset="0"/>
              </a:rPr>
              <a:t>We teach children to read and write a new sound each day.</a:t>
            </a:r>
          </a:p>
          <a:p>
            <a:pPr eaLnBrk="1" hangingPunct="1">
              <a:spcBef>
                <a:spcPct val="0"/>
              </a:spcBef>
              <a:spcAft>
                <a:spcPts val="1600"/>
              </a:spcAft>
            </a:pPr>
            <a:br>
              <a:rPr lang="en-US" sz="1200" dirty="0">
                <a:latin typeface="Arial" pitchFamily="34" charset="0"/>
                <a:cs typeface="Arial" pitchFamily="34" charset="0"/>
              </a:rPr>
            </a:br>
            <a:r>
              <a:rPr lang="en-US" sz="1200" dirty="0">
                <a:latin typeface="Arial" pitchFamily="34" charset="0"/>
                <a:cs typeface="Arial" pitchFamily="34" charset="0"/>
              </a:rPr>
              <a:t>We review the sounds we’ve taught before until they can read them speedily.</a:t>
            </a: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10</a:t>
            </a:fld>
            <a:endParaRPr lang="en-GB"/>
          </a:p>
        </p:txBody>
      </p:sp>
    </p:spTree>
    <p:extLst>
      <p:ext uri="{BB962C8B-B14F-4D97-AF65-F5344CB8AC3E}">
        <p14:creationId xmlns:p14="http://schemas.microsoft.com/office/powerpoint/2010/main" val="3581447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020E-F0BD-7DBC-979F-4ADA40E46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E2E91-78CE-07F1-05B2-7D4FD8626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7D671-F6FE-32BC-A412-A737AD54BB08}"/>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Alongside teaching children sounds, we teach them </a:t>
            </a:r>
            <a:r>
              <a:rPr lang="en-US" dirty="0"/>
              <a:t>to blend sounds to read words e.g. s-a-t, sat.</a:t>
            </a:r>
            <a:r>
              <a:rPr lang="en-US" i="0" baseline="0" dirty="0"/>
              <a:t> </a:t>
            </a:r>
          </a:p>
          <a:p>
            <a:pPr marL="0" lvl="0" indent="0">
              <a:lnSpc>
                <a:spcPct val="115000"/>
              </a:lnSpc>
              <a:buFont typeface="Calibri" panose="020F0502020204030204" pitchFamily="34" charset="0"/>
              <a:buNone/>
            </a:pPr>
            <a:r>
              <a:rPr lang="en-US" sz="1200" b="0" i="0" u="none" strike="noStrike" cap="none" dirty="0">
                <a:solidFill>
                  <a:schemeClr val="dk1"/>
                </a:solidFill>
                <a:latin typeface="+mn-lt"/>
                <a:ea typeface="Calibri"/>
                <a:cs typeface="Calibri"/>
                <a:sym typeface="Calibri"/>
              </a:rPr>
              <a:t>Once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children can read sounds speedily, like this,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(show how speedily this needs to be)</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and understand Fred (m-a-t...mat)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(click),</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they can decode words.</a:t>
            </a:r>
            <a:endParaRPr lang="en-GB" sz="12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E8A70FE8-742C-CAD3-2B41-A6A5AAE1B21E}"/>
              </a:ext>
            </a:extLst>
          </p:cNvPr>
          <p:cNvSpPr>
            <a:spLocks noGrp="1"/>
          </p:cNvSpPr>
          <p:nvPr>
            <p:ph type="sldNum" sz="quarter" idx="5"/>
          </p:nvPr>
        </p:nvSpPr>
        <p:spPr/>
        <p:txBody>
          <a:bodyPr/>
          <a:lstStyle/>
          <a:p>
            <a:pPr>
              <a:defRPr/>
            </a:pPr>
            <a:fld id="{81A61AF0-59CC-4D82-B182-5DFC7F9ACF1F}" type="slidenum">
              <a:rPr lang="en-GB" smtClean="0"/>
              <a:pPr>
                <a:defRPr/>
              </a:pPr>
              <a:t>11</a:t>
            </a:fld>
            <a:endParaRPr lang="en-GB"/>
          </a:p>
        </p:txBody>
      </p:sp>
    </p:spTree>
    <p:extLst>
      <p:ext uri="{BB962C8B-B14F-4D97-AF65-F5344CB8AC3E}">
        <p14:creationId xmlns:p14="http://schemas.microsoft.com/office/powerpoint/2010/main" val="3895988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Each week, we will send home film links to lessons that match the Set 1 sounds your child has been learning in school. </a:t>
            </a:r>
          </a:p>
          <a:p>
            <a:r>
              <a:rPr lang="en-GB" sz="12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Your child uses the Virtual Classroom in school.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solidFill>
                  <a:srgbClr val="000000"/>
                </a:solidFill>
                <a:effectLst/>
                <a:latin typeface="Calibri Light" panose="020F0302020204030204" pitchFamily="34" charset="0"/>
                <a:ea typeface="Calibri" panose="020F0502020204030204" pitchFamily="34" charset="0"/>
              </a:rPr>
              <a:t>Children are familiar with the VC teachers – and interact with them as they would their own teacher.</a:t>
            </a:r>
            <a:r>
              <a:rPr lang="en-GB" dirty="0">
                <a:effectLst/>
              </a:rPr>
              <a:t> </a:t>
            </a:r>
            <a:endParaRPr lang="en-GB" sz="10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Watch these films with your child to help them to practise reading the sounds and writing the sounds.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Simply click the link and watch on a tablet or other device.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Let’s have a look at one of these films on the Virtual Classroom. </a:t>
            </a:r>
            <a:r>
              <a:rPr lang="en-GB" sz="1200" i="1" kern="1200" dirty="0">
                <a:solidFill>
                  <a:schemeClr val="tx1"/>
                </a:solidFill>
                <a:effectLst/>
                <a:latin typeface="+mn-lt"/>
                <a:ea typeface="+mn-ea"/>
                <a:cs typeface="+mn-cs"/>
              </a:rPr>
              <a:t>Play a Set 1 at home film from the virtual classroom.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12</a:t>
            </a:fld>
            <a:endParaRPr lang="en-GB"/>
          </a:p>
        </p:txBody>
      </p:sp>
    </p:spTree>
    <p:extLst>
      <p:ext uri="{BB962C8B-B14F-4D97-AF65-F5344CB8AC3E}">
        <p14:creationId xmlns:p14="http://schemas.microsoft.com/office/powerpoint/2010/main" val="338351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EA11-E063-1183-47DB-0FC102D2A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68C81A-236B-1E9D-A364-75FAC66B04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99D15-0154-F7D9-7E6E-D6129A5BACA1}"/>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will also send home links to these 1 minute pinny time and speed minutes films to help your child to practise reading sounds speedily.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5DE6D93-DE08-FB77-921F-E8D65AE36E70}"/>
              </a:ext>
            </a:extLst>
          </p:cNvPr>
          <p:cNvSpPr>
            <a:spLocks noGrp="1"/>
          </p:cNvSpPr>
          <p:nvPr>
            <p:ph type="sldNum" sz="quarter" idx="5"/>
          </p:nvPr>
        </p:nvSpPr>
        <p:spPr/>
        <p:txBody>
          <a:bodyPr/>
          <a:lstStyle/>
          <a:p>
            <a:pPr>
              <a:defRPr/>
            </a:pPr>
            <a:fld id="{81A61AF0-59CC-4D82-B182-5DFC7F9ACF1F}" type="slidenum">
              <a:rPr lang="en-GB" smtClean="0"/>
              <a:pPr>
                <a:defRPr/>
              </a:pPr>
              <a:t>13</a:t>
            </a:fld>
            <a:endParaRPr lang="en-GB"/>
          </a:p>
        </p:txBody>
      </p:sp>
    </p:spTree>
    <p:extLst>
      <p:ext uri="{BB962C8B-B14F-4D97-AF65-F5344CB8AC3E}">
        <p14:creationId xmlns:p14="http://schemas.microsoft.com/office/powerpoint/2010/main" val="302237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4C431-7564-0433-A58E-0BD215E7C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40E3B9-BD1E-7253-C89C-4CB7D9EE0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DF696-E3FC-19BF-104F-13768F27EA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27F5FD-71F6-D2C2-55D2-85EF5F4BA4FE}"/>
              </a:ext>
            </a:extLst>
          </p:cNvPr>
          <p:cNvSpPr>
            <a:spLocks noGrp="1"/>
          </p:cNvSpPr>
          <p:nvPr>
            <p:ph type="sldNum" sz="quarter" idx="5"/>
          </p:nvPr>
        </p:nvSpPr>
        <p:spPr/>
        <p:txBody>
          <a:bodyPr/>
          <a:lstStyle/>
          <a:p>
            <a:pPr>
              <a:defRPr/>
            </a:pPr>
            <a:fld id="{81A61AF0-59CC-4D82-B182-5DFC7F9ACF1F}" type="slidenum">
              <a:rPr lang="en-GB" smtClean="0"/>
              <a:pPr>
                <a:defRPr/>
              </a:pPr>
              <a:t>14</a:t>
            </a:fld>
            <a:endParaRPr lang="en-GB"/>
          </a:p>
        </p:txBody>
      </p:sp>
    </p:spTree>
    <p:extLst>
      <p:ext uri="{BB962C8B-B14F-4D97-AF65-F5344CB8AC3E}">
        <p14:creationId xmlns:p14="http://schemas.microsoft.com/office/powerpoint/2010/main" val="1446964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042F-7983-7E21-541E-219F341A7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9D2D9-CD25-139B-A4FE-066F28804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BBB2E-2789-9EC5-89C7-45F48F3D3C3C}"/>
              </a:ext>
            </a:extLst>
          </p:cNvPr>
          <p:cNvSpPr>
            <a:spLocks noGrp="1"/>
          </p:cNvSpPr>
          <p:nvPr>
            <p:ph type="body" idx="1"/>
          </p:nvPr>
        </p:nvSpPr>
        <p:spPr/>
        <p:txBody>
          <a:bodyPr/>
          <a:lstStyle/>
          <a:p>
            <a:r>
              <a:rPr lang="en-US" dirty="0"/>
              <a:t>We will send you links to the films via email/ upload links to Google classroom/ Class Dojo etc.</a:t>
            </a:r>
          </a:p>
          <a:p>
            <a:r>
              <a:rPr lang="en-GB" sz="1800" dirty="0">
                <a:solidFill>
                  <a:srgbClr val="000000"/>
                </a:solidFill>
                <a:effectLst/>
                <a:latin typeface="Calibri Light" panose="020F0302020204030204" pitchFamily="34" charset="0"/>
                <a:ea typeface="Calibri" panose="020F0502020204030204" pitchFamily="34" charset="0"/>
              </a:rPr>
              <a:t>When you receive the link, simply click on it . . . and press play.</a:t>
            </a:r>
          </a:p>
          <a:p>
            <a:endParaRPr lang="en-GB" sz="1800" dirty="0">
              <a:solidFill>
                <a:srgbClr val="000000"/>
              </a:solidFill>
              <a:effectLst/>
              <a:latin typeface="Calibri Light" panose="020F0302020204030204" pitchFamily="34" charset="0"/>
            </a:endParaRPr>
          </a:p>
          <a:p>
            <a:pPr algn="just">
              <a:lnSpc>
                <a:spcPts val="1500"/>
              </a:lnSpc>
            </a:pP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Set aside 10 minutes to watch a film with your child each day.</a:t>
            </a: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Find a quiet space for your child to watch the film on a laptop or tablet.</a:t>
            </a: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Praise your child as they join in with the lesson – make it fun!</a:t>
            </a:r>
          </a:p>
          <a:p>
            <a:pPr marL="342900" lvl="0" indent="-342900" algn="l">
              <a:lnSpc>
                <a:spcPts val="1500"/>
              </a:lnSpc>
              <a:buFont typeface="+mj-lt"/>
              <a:buAutoNum type="arabicPeriod"/>
            </a:pPr>
            <a:endParaRPr lang="en-GB" sz="1200" dirty="0">
              <a:solidFill>
                <a:srgbClr val="000000"/>
              </a:solidFill>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ts val="1500"/>
              </a:lnSpc>
              <a:spcBef>
                <a:spcPts val="0"/>
              </a:spcBef>
              <a:spcAft>
                <a:spcPts val="0"/>
              </a:spcAft>
              <a:buClrTx/>
              <a:buSzTx/>
              <a:buFont typeface="+mj-lt"/>
              <a:buNone/>
              <a:tabLst/>
              <a:defRPr/>
            </a:pPr>
            <a:r>
              <a:rPr lang="en-GB" sz="1200" dirty="0">
                <a:solidFill>
                  <a:srgbClr val="000000"/>
                </a:solidFill>
                <a:effectLst/>
                <a:latin typeface="Calibri Light" panose="020F0302020204030204" pitchFamily="34" charset="0"/>
                <a:ea typeface="Calibri" panose="020F0502020204030204" pitchFamily="34" charset="0"/>
              </a:rPr>
              <a:t>The more they practise using these films, the quicker they’ll learn to read.</a:t>
            </a:r>
            <a:r>
              <a:rPr lang="en-GB" dirty="0">
                <a:effectLst/>
              </a:rPr>
              <a:t> </a:t>
            </a:r>
            <a:endParaRPr lang="en-GB" sz="1000" kern="1200" dirty="0">
              <a:solidFill>
                <a:schemeClr val="tx1"/>
              </a:solidFill>
              <a:effectLst/>
              <a:latin typeface="+mn-lt"/>
              <a:ea typeface="+mn-ea"/>
              <a:cs typeface="+mn-cs"/>
            </a:endParaRPr>
          </a:p>
          <a:p>
            <a:pPr marL="342900" lvl="0" indent="-342900" algn="l">
              <a:lnSpc>
                <a:spcPts val="1500"/>
              </a:lnSpc>
              <a:buFont typeface="+mj-lt"/>
              <a:buAutoNum type="arabicPeriod"/>
            </a:pPr>
            <a:endParaRPr lang="en-GB" sz="1200" dirty="0">
              <a:effectLst/>
              <a:latin typeface="Times New Roman" panose="02020603050405020304" pitchFamily="18" charset="0"/>
              <a:ea typeface="Times New Roman" panose="02020603050405020304" pitchFamily="18" charset="0"/>
            </a:endParaRPr>
          </a:p>
          <a:p>
            <a:pPr algn="just">
              <a:lnSpc>
                <a:spcPts val="1500"/>
              </a:lnSpc>
            </a:pPr>
            <a:r>
              <a:rPr lang="en-GB" sz="1200" dirty="0">
                <a:solidFill>
                  <a:srgbClr val="000000"/>
                </a:solidFill>
                <a:effectLst/>
                <a:latin typeface="Calibri" panose="020F0502020204030204" pitchFamily="34" charset="0"/>
                <a:ea typeface="Times New Roman" panose="02020603050405020304" pitchFamily="18" charset="0"/>
              </a:rPr>
              <a:t>  </a:t>
            </a:r>
            <a:endParaRPr lang="en-US" dirty="0"/>
          </a:p>
        </p:txBody>
      </p:sp>
      <p:sp>
        <p:nvSpPr>
          <p:cNvPr id="4" name="Slide Number Placeholder 3">
            <a:extLst>
              <a:ext uri="{FF2B5EF4-FFF2-40B4-BE49-F238E27FC236}">
                <a16:creationId xmlns:a16="http://schemas.microsoft.com/office/drawing/2014/main" id="{1C62A404-A556-F2B0-A170-3130E94B87A7}"/>
              </a:ext>
            </a:extLst>
          </p:cNvPr>
          <p:cNvSpPr>
            <a:spLocks noGrp="1"/>
          </p:cNvSpPr>
          <p:nvPr>
            <p:ph type="sldNum" sz="quarter" idx="5"/>
          </p:nvPr>
        </p:nvSpPr>
        <p:spPr/>
        <p:txBody>
          <a:bodyPr/>
          <a:lstStyle/>
          <a:p>
            <a:pPr>
              <a:defRPr/>
            </a:pPr>
            <a:fld id="{81A61AF0-59CC-4D82-B182-5DFC7F9ACF1F}" type="slidenum">
              <a:rPr lang="en-GB" smtClean="0"/>
              <a:pPr>
                <a:defRPr/>
              </a:pPr>
              <a:t>15</a:t>
            </a:fld>
            <a:endParaRPr lang="en-GB"/>
          </a:p>
        </p:txBody>
      </p:sp>
    </p:spTree>
    <p:extLst>
      <p:ext uri="{BB962C8B-B14F-4D97-AF65-F5344CB8AC3E}">
        <p14:creationId xmlns:p14="http://schemas.microsoft.com/office/powerpoint/2010/main" val="585827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800" kern="1200" dirty="0">
                <a:solidFill>
                  <a:schemeClr val="tx1"/>
                </a:solidFill>
                <a:effectLst/>
                <a:latin typeface="Times New Roman" panose="02020603050405020304" pitchFamily="18" charset="0"/>
                <a:ea typeface="+mn-ea"/>
                <a:cs typeface="+mn-cs"/>
              </a:rPr>
              <a:t>Discuss the one that is applicable to your school: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800" kern="1200" dirty="0">
              <a:solidFill>
                <a:schemeClr val="tx1"/>
              </a:solidFill>
              <a:effectLst/>
              <a:latin typeface="Times New Roman" panose="02020603050405020304" pitchFamily="18" charset="0"/>
              <a:ea typeface="+mn-ea"/>
              <a:cs typeface="+mn-cs"/>
            </a:endParaRPr>
          </a:p>
          <a:p>
            <a:pPr>
              <a:lnSpc>
                <a:spcPct val="115000"/>
              </a:lnSpc>
              <a:spcAft>
                <a:spcPts val="1000"/>
              </a:spcAf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Your child will also bring home a My Set 1 Speed Sounds books</a:t>
            </a:r>
            <a:r>
              <a:rPr lang="en-US" sz="10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a:t>
            </a:r>
            <a:r>
              <a:rPr lang="en-US" sz="1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practise</a:t>
            </a: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reading and writing the Set 1 sounds </a:t>
            </a:r>
          </a:p>
          <a:p>
            <a:pPr>
              <a:lnSpc>
                <a:spcPct val="115000"/>
              </a:lnSpc>
              <a:spcAft>
                <a:spcPts val="1000"/>
              </a:spcAf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There are instructions for you inside cover of the book.</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r>
              <a:rPr lang="en-GB"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Each week, your child will bring home the Speed Sounds cards they have been taught to practise reading sounds speedily.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You can purchase Set 1 flashcards or My Reading and Writing Kit ages 3-5 early sounds and blending to support your child with Set 1 sounds at home if you wish.</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baseline="0" dirty="0"/>
          </a:p>
          <a:p>
            <a:endParaRPr lang="en-US" sz="1000" kern="1200" dirty="0">
              <a:solidFill>
                <a:schemeClr val="tx1"/>
              </a:solidFill>
              <a:effectLst/>
              <a:latin typeface="+mn-lt"/>
              <a:ea typeface="+mn-ea"/>
              <a:cs typeface="+mn-cs"/>
            </a:endParaRPr>
          </a:p>
          <a:p>
            <a:endParaRPr lang="en-US" sz="1000"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16</a:t>
            </a:fld>
            <a:endParaRPr lang="en-GB"/>
          </a:p>
        </p:txBody>
      </p:sp>
    </p:spTree>
    <p:extLst>
      <p:ext uri="{BB962C8B-B14F-4D97-AF65-F5344CB8AC3E}">
        <p14:creationId xmlns:p14="http://schemas.microsoft.com/office/powerpoint/2010/main" val="524073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821AE-52B4-C51D-C40E-339F2E996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6C02C-2729-C5AB-0946-736B857B6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816A34-1996-8D58-2A4D-88193187C400}"/>
              </a:ext>
            </a:extLst>
          </p:cNvPr>
          <p:cNvSpPr>
            <a:spLocks noGrp="1"/>
          </p:cNvSpPr>
          <p:nvPr>
            <p:ph type="body" idx="1"/>
          </p:nvPr>
        </p:nvSpPr>
        <p:spPr/>
        <p:txBody>
          <a:bodyPr/>
          <a:lstStyle/>
          <a:p>
            <a:r>
              <a:rPr lang="en-US" dirty="0"/>
              <a:t>Alongside learning to read each sound, children use a handwriting phrase linked to the picture mnemonic to learn to form each letter correctly.</a:t>
            </a:r>
          </a:p>
          <a:p>
            <a:endParaRPr lang="en-US" dirty="0"/>
          </a:p>
          <a:p>
            <a:r>
              <a:rPr lang="en-US" dirty="0"/>
              <a:t>e.g. down Maisie, and over the mountains.</a:t>
            </a:r>
          </a:p>
          <a:p>
            <a:endParaRPr lang="en-US" dirty="0"/>
          </a:p>
          <a:p>
            <a:r>
              <a:rPr lang="en-US" dirty="0"/>
              <a:t>Use these handwriting phrases when </a:t>
            </a:r>
            <a:r>
              <a:rPr lang="en-US" dirty="0" err="1"/>
              <a:t>practising</a:t>
            </a:r>
            <a:r>
              <a:rPr lang="en-US" dirty="0"/>
              <a:t> writing at home with your child.</a:t>
            </a:r>
          </a:p>
          <a:p>
            <a:endParaRPr lang="en-US" dirty="0"/>
          </a:p>
          <a:p>
            <a:r>
              <a:rPr lang="en-US" dirty="0"/>
              <a:t>Avoid using these to read the sound.</a:t>
            </a:r>
          </a:p>
          <a:p>
            <a:endParaRPr lang="en-US" dirty="0"/>
          </a:p>
          <a:p>
            <a:r>
              <a:rPr lang="en-US" dirty="0"/>
              <a:t>I will give you a handout of these handwriting phrases when you leave today.</a:t>
            </a:r>
          </a:p>
        </p:txBody>
      </p:sp>
      <p:sp>
        <p:nvSpPr>
          <p:cNvPr id="4" name="Slide Number Placeholder 3">
            <a:extLst>
              <a:ext uri="{FF2B5EF4-FFF2-40B4-BE49-F238E27FC236}">
                <a16:creationId xmlns:a16="http://schemas.microsoft.com/office/drawing/2014/main" id="{D2073AE4-A002-E4B8-ECB9-87097F51A908}"/>
              </a:ext>
            </a:extLst>
          </p:cNvPr>
          <p:cNvSpPr>
            <a:spLocks noGrp="1"/>
          </p:cNvSpPr>
          <p:nvPr>
            <p:ph type="sldNum" sz="quarter" idx="5"/>
          </p:nvPr>
        </p:nvSpPr>
        <p:spPr/>
        <p:txBody>
          <a:bodyPr/>
          <a:lstStyle/>
          <a:p>
            <a:pPr>
              <a:defRPr/>
            </a:pPr>
            <a:fld id="{81A61AF0-59CC-4D82-B182-5DFC7F9ACF1F}" type="slidenum">
              <a:rPr lang="en-GB" smtClean="0"/>
              <a:pPr>
                <a:defRPr/>
              </a:pPr>
              <a:t>17</a:t>
            </a:fld>
            <a:endParaRPr lang="en-GB"/>
          </a:p>
        </p:txBody>
      </p:sp>
    </p:spTree>
    <p:extLst>
      <p:ext uri="{BB962C8B-B14F-4D97-AF65-F5344CB8AC3E}">
        <p14:creationId xmlns:p14="http://schemas.microsoft.com/office/powerpoint/2010/main" val="2485167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E738D-C33C-E247-B533-AAC64E99A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1B2B5-9351-0BD2-CA02-5B9757FEB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D9698-00AD-E391-F5BB-840F2324F466}"/>
              </a:ext>
            </a:extLst>
          </p:cNvPr>
          <p:cNvSpPr>
            <a:spLocks noGrp="1"/>
          </p:cNvSpPr>
          <p:nvPr>
            <p:ph type="body" idx="1"/>
          </p:nvPr>
        </p:nvSpPr>
        <p:spPr/>
        <p:txBody>
          <a:bodyPr/>
          <a:lstStyle/>
          <a:p>
            <a:r>
              <a:rPr lang="en-GB" dirty="0"/>
              <a:t>1. Use pure sounds rather than letter names.</a:t>
            </a:r>
          </a:p>
          <a:p>
            <a:r>
              <a:rPr lang="en-GB" dirty="0"/>
              <a:t>2. Teach the picture names.</a:t>
            </a:r>
          </a:p>
          <a:p>
            <a:r>
              <a:rPr lang="en-GB" dirty="0"/>
              <a:t>3. Practise reading sounds speedily.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4. Watch the Virtual Classroom films together.</a:t>
            </a:r>
          </a:p>
          <a:p>
            <a:r>
              <a:rPr lang="en-GB" dirty="0"/>
              <a:t>5. Use the handwriting phrases to practise writing.</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83A0254-0D59-3C41-1850-97BBBE8FB542}"/>
              </a:ext>
            </a:extLst>
          </p:cNvPr>
          <p:cNvSpPr>
            <a:spLocks noGrp="1"/>
          </p:cNvSpPr>
          <p:nvPr>
            <p:ph type="sldNum" sz="quarter" idx="5"/>
          </p:nvPr>
        </p:nvSpPr>
        <p:spPr/>
        <p:txBody>
          <a:bodyPr/>
          <a:lstStyle/>
          <a:p>
            <a:pPr>
              <a:defRPr/>
            </a:pPr>
            <a:fld id="{81A61AF0-59CC-4D82-B182-5DFC7F9ACF1F}" type="slidenum">
              <a:rPr lang="en-GB" smtClean="0"/>
              <a:pPr>
                <a:defRPr/>
              </a:pPr>
              <a:t>18</a:t>
            </a:fld>
            <a:endParaRPr lang="en-GB"/>
          </a:p>
        </p:txBody>
      </p:sp>
    </p:spTree>
    <p:extLst>
      <p:ext uri="{BB962C8B-B14F-4D97-AF65-F5344CB8AC3E}">
        <p14:creationId xmlns:p14="http://schemas.microsoft.com/office/powerpoint/2010/main" val="1100872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Demonstrate teaching a Set 1 sound to a group of children.</a:t>
            </a:r>
          </a:p>
          <a:p>
            <a:r>
              <a:rPr lang="en-US" i="1" dirty="0"/>
              <a:t>Alternatively, you may wish to use an in-action film from the School Portal.</a:t>
            </a: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19</a:t>
            </a:fld>
            <a:endParaRPr lang="en-GB"/>
          </a:p>
        </p:txBody>
      </p:sp>
    </p:spTree>
    <p:extLst>
      <p:ext uri="{BB962C8B-B14F-4D97-AF65-F5344CB8AC3E}">
        <p14:creationId xmlns:p14="http://schemas.microsoft.com/office/powerpoint/2010/main" val="2296146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53464-FD02-CAA9-BFF2-B6A4AB7BA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86776-FEA7-35D8-EE9F-4EC8EDD53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FF906-BC3E-3170-3C09-255AE3D71D45}"/>
              </a:ext>
            </a:extLst>
          </p:cNvPr>
          <p:cNvSpPr>
            <a:spLocks noGrp="1"/>
          </p:cNvSpPr>
          <p:nvPr>
            <p:ph type="body" idx="1"/>
          </p:nvPr>
        </p:nvSpPr>
        <p:spPr/>
        <p:txBody>
          <a:bodyPr/>
          <a:lstStyle/>
          <a:p>
            <a:r>
              <a:rPr lang="en-US" i="1" baseline="0" dirty="0"/>
              <a:t>Read quote.</a:t>
            </a:r>
          </a:p>
          <a:p>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Calibri" panose="020F0502020204030204" pitchFamily="34" charset="0"/>
              </a:rPr>
              <a:t>We want every Reception child to feel successful and</a:t>
            </a:r>
            <a:r>
              <a:rPr lang="en-GB" sz="1200" b="1" dirty="0">
                <a:effectLst/>
                <a:latin typeface="Calibri" panose="020F0502020204030204" pitchFamily="34" charset="0"/>
                <a:ea typeface="Calibri" panose="020F0502020204030204" pitchFamily="34" charset="0"/>
                <a:cs typeface="Calibri" panose="020F0502020204030204" pitchFamily="34" charset="0"/>
              </a:rPr>
              <a:t> know</a:t>
            </a:r>
            <a:r>
              <a:rPr lang="en-GB" sz="1200" dirty="0">
                <a:effectLst/>
                <a:latin typeface="Calibri" panose="020F0502020204030204" pitchFamily="34" charset="0"/>
                <a:ea typeface="Calibri" panose="020F0502020204030204" pitchFamily="34" charset="0"/>
                <a:cs typeface="Calibri" panose="020F0502020204030204" pitchFamily="34" charset="0"/>
              </a:rPr>
              <a:t> that they can achieve at school right from the start.</a:t>
            </a:r>
            <a:endParaRPr lang="en-GB" sz="1200" i="0" baseline="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i="0" baseline="0" dirty="0">
                <a:effectLst/>
                <a:latin typeface="Calibri" panose="020F0502020204030204" pitchFamily="34" charset="0"/>
                <a:cs typeface="Arial" panose="020B0604020202020204" pitchFamily="34" charset="0"/>
              </a:rPr>
              <a:t>This means teaching them to read as early as possible.</a:t>
            </a:r>
            <a:endParaRPr lang="en-US" i="1" baseline="0" dirty="0"/>
          </a:p>
          <a:p>
            <a:endParaRPr lang="en-US" i="1" baseline="0" dirty="0"/>
          </a:p>
          <a:p>
            <a:r>
              <a:rPr lang="en-US" i="0" baseline="0" dirty="0"/>
              <a:t>Today I will explain how your child will learn to read sounds using the Read Write Inc. Phonics programme.</a:t>
            </a:r>
          </a:p>
          <a:p>
            <a:endParaRPr lang="en-US" i="0" baseline="0" dirty="0"/>
          </a:p>
        </p:txBody>
      </p:sp>
      <p:sp>
        <p:nvSpPr>
          <p:cNvPr id="4" name="Slide Number Placeholder 3">
            <a:extLst>
              <a:ext uri="{FF2B5EF4-FFF2-40B4-BE49-F238E27FC236}">
                <a16:creationId xmlns:a16="http://schemas.microsoft.com/office/drawing/2014/main" id="{9B1E3163-7114-AD40-531A-71CAFFF467E2}"/>
              </a:ext>
            </a:extLst>
          </p:cNvPr>
          <p:cNvSpPr>
            <a:spLocks noGrp="1"/>
          </p:cNvSpPr>
          <p:nvPr>
            <p:ph type="sldNum" sz="quarter" idx="5"/>
          </p:nvPr>
        </p:nvSpPr>
        <p:spPr/>
        <p:txBody>
          <a:bodyPr/>
          <a:lstStyle/>
          <a:p>
            <a:pPr>
              <a:defRPr/>
            </a:pPr>
            <a:fld id="{81A61AF0-59CC-4D82-B182-5DFC7F9ACF1F}" type="slidenum">
              <a:rPr lang="en-GB" smtClean="0"/>
              <a:pPr>
                <a:defRPr/>
              </a:pPr>
              <a:t>2</a:t>
            </a:fld>
            <a:endParaRPr lang="en-GB"/>
          </a:p>
        </p:txBody>
      </p:sp>
    </p:spTree>
    <p:extLst>
      <p:ext uri="{BB962C8B-B14F-4D97-AF65-F5344CB8AC3E}">
        <p14:creationId xmlns:p14="http://schemas.microsoft.com/office/powerpoint/2010/main" val="1456471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these video tutorials on the Ruth Miskin website to find out more about the PSC:</a:t>
            </a:r>
          </a:p>
          <a:p>
            <a:endParaRPr lang="en-US" dirty="0"/>
          </a:p>
          <a:p>
            <a:r>
              <a:rPr lang="en-US" dirty="0"/>
              <a:t>Understanding Phonics</a:t>
            </a:r>
          </a:p>
          <a:p>
            <a:r>
              <a:rPr lang="en-US" dirty="0"/>
              <a:t>The Phonics Screening Check</a:t>
            </a:r>
          </a:p>
          <a:p>
            <a:r>
              <a:rPr lang="en-US" dirty="0"/>
              <a:t>Using the Virtual Classroom</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20</a:t>
            </a:fld>
            <a:endParaRPr lang="en-GB"/>
          </a:p>
        </p:txBody>
      </p:sp>
    </p:spTree>
    <p:extLst>
      <p:ext uri="{BB962C8B-B14F-4D97-AF65-F5344CB8AC3E}">
        <p14:creationId xmlns:p14="http://schemas.microsoft.com/office/powerpoint/2010/main" val="4284996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042F-7983-7E21-541E-219F341A7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9D2D9-CD25-139B-A4FE-066F28804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BBB2E-2789-9EC5-89C7-45F48F3D3C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62A404-A556-F2B0-A170-3130E94B87A7}"/>
              </a:ext>
            </a:extLst>
          </p:cNvPr>
          <p:cNvSpPr>
            <a:spLocks noGrp="1"/>
          </p:cNvSpPr>
          <p:nvPr>
            <p:ph type="sldNum" sz="quarter" idx="5"/>
          </p:nvPr>
        </p:nvSpPr>
        <p:spPr/>
        <p:txBody>
          <a:bodyPr/>
          <a:lstStyle/>
          <a:p>
            <a:pPr>
              <a:defRPr/>
            </a:pPr>
            <a:fld id="{81A61AF0-59CC-4D82-B182-5DFC7F9ACF1F}" type="slidenum">
              <a:rPr lang="en-GB" smtClean="0"/>
              <a:pPr>
                <a:defRPr/>
              </a:pPr>
              <a:t>21</a:t>
            </a:fld>
            <a:endParaRPr lang="en-GB"/>
          </a:p>
        </p:txBody>
      </p:sp>
    </p:spTree>
    <p:extLst>
      <p:ext uri="{BB962C8B-B14F-4D97-AF65-F5344CB8AC3E}">
        <p14:creationId xmlns:p14="http://schemas.microsoft.com/office/powerpoint/2010/main" val="585827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9A82A-06EA-48D4-814F-8EFE058D9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020FD-6966-EE9C-3D7C-4B04267B9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6E4CA-BA7B-782C-9674-39652C606F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E39A70-3495-2D7B-2A00-F6FE706E1376}"/>
              </a:ext>
            </a:extLst>
          </p:cNvPr>
          <p:cNvSpPr>
            <a:spLocks noGrp="1"/>
          </p:cNvSpPr>
          <p:nvPr>
            <p:ph type="sldNum" sz="quarter" idx="5"/>
          </p:nvPr>
        </p:nvSpPr>
        <p:spPr/>
        <p:txBody>
          <a:bodyPr/>
          <a:lstStyle/>
          <a:p>
            <a:pPr>
              <a:defRPr/>
            </a:pPr>
            <a:fld id="{81A61AF0-59CC-4D82-B182-5DFC7F9ACF1F}" type="slidenum">
              <a:rPr lang="en-GB" smtClean="0"/>
              <a:pPr>
                <a:defRPr/>
              </a:pPr>
              <a:t>22</a:t>
            </a:fld>
            <a:endParaRPr lang="en-GB"/>
          </a:p>
        </p:txBody>
      </p:sp>
    </p:spTree>
    <p:extLst>
      <p:ext uri="{BB962C8B-B14F-4D97-AF65-F5344CB8AC3E}">
        <p14:creationId xmlns:p14="http://schemas.microsoft.com/office/powerpoint/2010/main" val="3959316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9A82A-06EA-48D4-814F-8EFE058D9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020FD-6966-EE9C-3D7C-4B04267B9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6E4CA-BA7B-782C-9674-39652C606F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E39A70-3495-2D7B-2A00-F6FE706E1376}"/>
              </a:ext>
            </a:extLst>
          </p:cNvPr>
          <p:cNvSpPr>
            <a:spLocks noGrp="1"/>
          </p:cNvSpPr>
          <p:nvPr>
            <p:ph type="sldNum" sz="quarter" idx="5"/>
          </p:nvPr>
        </p:nvSpPr>
        <p:spPr/>
        <p:txBody>
          <a:bodyPr/>
          <a:lstStyle/>
          <a:p>
            <a:pPr>
              <a:defRPr/>
            </a:pPr>
            <a:fld id="{81A61AF0-59CC-4D82-B182-5DFC7F9ACF1F}" type="slidenum">
              <a:rPr lang="en-GB" smtClean="0"/>
              <a:pPr>
                <a:defRPr/>
              </a:pPr>
              <a:t>23</a:t>
            </a:fld>
            <a:endParaRPr lang="en-GB"/>
          </a:p>
        </p:txBody>
      </p:sp>
    </p:spTree>
    <p:extLst>
      <p:ext uri="{BB962C8B-B14F-4D97-AF65-F5344CB8AC3E}">
        <p14:creationId xmlns:p14="http://schemas.microsoft.com/office/powerpoint/2010/main" val="3959316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D0C9-3F47-D83B-2339-10E0526A9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7E105-F6CA-1369-74B8-FB91DF5EB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D4220-34CF-B644-A797-4AE0C2A9D83F}"/>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parents have the power to change outcomes for their children.</a:t>
            </a:r>
            <a:endParaRPr lang="en-US" dirty="0">
              <a:solidFill>
                <a:srgbClr val="FF0000"/>
              </a:solidFill>
            </a:endParaRPr>
          </a:p>
          <a:p>
            <a:endParaRPr lang="en-US" baseline="0" dirty="0"/>
          </a:p>
          <a:p>
            <a:endParaRPr lang="en-US" baseline="0" dirty="0"/>
          </a:p>
        </p:txBody>
      </p:sp>
      <p:sp>
        <p:nvSpPr>
          <p:cNvPr id="4" name="Slide Number Placeholder 3">
            <a:extLst>
              <a:ext uri="{FF2B5EF4-FFF2-40B4-BE49-F238E27FC236}">
                <a16:creationId xmlns:a16="http://schemas.microsoft.com/office/drawing/2014/main" id="{BA54EA38-862F-DA54-76F8-5ECACF420976}"/>
              </a:ext>
            </a:extLst>
          </p:cNvPr>
          <p:cNvSpPr>
            <a:spLocks noGrp="1"/>
          </p:cNvSpPr>
          <p:nvPr>
            <p:ph type="sldNum" sz="quarter" idx="5"/>
          </p:nvPr>
        </p:nvSpPr>
        <p:spPr/>
        <p:txBody>
          <a:bodyPr/>
          <a:lstStyle/>
          <a:p>
            <a:pPr>
              <a:defRPr/>
            </a:pPr>
            <a:fld id="{81A61AF0-59CC-4D82-B182-5DFC7F9ACF1F}" type="slidenum">
              <a:rPr lang="en-GB" smtClean="0"/>
              <a:pPr>
                <a:defRPr/>
              </a:pPr>
              <a:t>24</a:t>
            </a:fld>
            <a:endParaRPr lang="en-GB"/>
          </a:p>
        </p:txBody>
      </p:sp>
    </p:spTree>
    <p:extLst>
      <p:ext uri="{BB962C8B-B14F-4D97-AF65-F5344CB8AC3E}">
        <p14:creationId xmlns:p14="http://schemas.microsoft.com/office/powerpoint/2010/main" val="2534892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BA40-E45F-7803-8A3F-DEC38862E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BC7DA-79A3-2F1D-602B-6CBAFD08C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741CEA-624C-466E-81D6-286AEEFCC554}"/>
              </a:ext>
            </a:extLst>
          </p:cNvPr>
          <p:cNvSpPr>
            <a:spLocks noGrp="1"/>
          </p:cNvSpPr>
          <p:nvPr>
            <p:ph type="body" idx="1"/>
          </p:nvPr>
        </p:nvSpPr>
        <p:spPr/>
        <p:txBody>
          <a:bodyPr/>
          <a:lstStyle/>
          <a:p>
            <a:pPr marL="0" marR="0" lvl="0" indent="0" algn="l" rtl="0">
              <a:spcBef>
                <a:spcPts val="0"/>
              </a:spcBef>
              <a:buSzPct val="25000"/>
              <a:buNone/>
            </a:pPr>
            <a:r>
              <a:rPr lang="en-US" sz="1200" kern="1200" dirty="0">
                <a:solidFill>
                  <a:schemeClr val="tx1"/>
                </a:solidFill>
                <a:effectLst/>
                <a:latin typeface="+mn-lt"/>
                <a:ea typeface="+mn-ea"/>
                <a:cs typeface="+mn-cs"/>
              </a:rPr>
              <a:t>All words are made up of individual </a:t>
            </a:r>
            <a:r>
              <a:rPr lang="en-US" sz="1200" b="1" kern="1200" dirty="0">
                <a:solidFill>
                  <a:schemeClr val="tx1"/>
                </a:solidFill>
                <a:effectLst/>
                <a:latin typeface="+mn-lt"/>
                <a:ea typeface="+mn-ea"/>
                <a:cs typeface="+mn-cs"/>
              </a:rPr>
              <a:t>sounds. </a:t>
            </a:r>
            <a:r>
              <a:rPr lang="en-US" sz="1200" kern="1200" dirty="0">
                <a:solidFill>
                  <a:schemeClr val="tx1"/>
                </a:solidFill>
                <a:effectLst/>
                <a:latin typeface="+mn-lt"/>
                <a:ea typeface="+mn-ea"/>
                <a:cs typeface="+mn-cs"/>
              </a:rPr>
              <a:t>These sounds are blended together to form words.</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e.g.</a:t>
            </a:r>
            <a:r>
              <a:rPr lang="en-US" sz="1200" b="0" i="0" u="none" strike="noStrike" cap="none" baseline="0" dirty="0">
                <a:solidFill>
                  <a:schemeClr val="dk1"/>
                </a:solidFill>
                <a:latin typeface="+mn-lt"/>
                <a:ea typeface="Calibri"/>
                <a:cs typeface="Calibri"/>
                <a:sym typeface="Calibri"/>
              </a:rPr>
              <a:t> i</a:t>
            </a:r>
            <a:r>
              <a:rPr lang="en-US" sz="1200" b="0" i="0" u="none" strike="noStrike" cap="none" dirty="0">
                <a:solidFill>
                  <a:schemeClr val="dk1"/>
                </a:solidFill>
                <a:latin typeface="+mn-lt"/>
                <a:ea typeface="Calibri"/>
                <a:cs typeface="Calibri"/>
                <a:sym typeface="Calibri"/>
              </a:rPr>
              <a:t>n </a:t>
            </a:r>
            <a:r>
              <a:rPr lang="en-US" dirty="0"/>
              <a:t>‘mat’ we have the sounds ‘m’, ‘a’, ‘t’, ship – ‘</a:t>
            </a:r>
            <a:r>
              <a:rPr lang="en-US" dirty="0" err="1"/>
              <a:t>sh</a:t>
            </a:r>
            <a:r>
              <a:rPr lang="en-US" dirty="0"/>
              <a:t>’, ‘</a:t>
            </a:r>
            <a:r>
              <a:rPr lang="en-US" dirty="0" err="1"/>
              <a:t>i</a:t>
            </a:r>
            <a:r>
              <a:rPr lang="en-US" dirty="0"/>
              <a:t>’, ‘p’.</a:t>
            </a:r>
          </a:p>
          <a:p>
            <a:pPr marL="0" marR="0" lvl="0" indent="0" algn="l" rtl="0">
              <a:spcBef>
                <a:spcPts val="0"/>
              </a:spcBef>
              <a:buSzPct val="25000"/>
              <a:buNone/>
            </a:pPr>
            <a:endParaRPr lang="en-US" sz="1200" b="0" i="1"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A grapheme is another name for the letters we use to write the sound. It’s spelling of a sound on the page. </a:t>
            </a:r>
            <a:endParaRPr lang="en-US" i="1" dirty="0"/>
          </a:p>
          <a:p>
            <a:pPr marL="0" marR="0" lvl="0" indent="0" algn="l" rtl="0">
              <a:spcBef>
                <a:spcPts val="0"/>
              </a:spcBef>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Using phonics, children learn to read by saying each sound and blending them to read a word.</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Children learn to spell by segmenting a word into sounds and writing the matching graphemes.</a:t>
            </a:r>
          </a:p>
          <a:p>
            <a:pPr marL="0" marR="0" lvl="0" indent="0" algn="l" rtl="0">
              <a:spcBef>
                <a:spcPts val="0"/>
              </a:spcBef>
              <a:buSzPct val="25000"/>
              <a:buNone/>
            </a:pPr>
            <a:endParaRPr lang="en-US" sz="1200" b="0" i="0" u="none" strike="noStrike" kern="1200" cap="none" dirty="0">
              <a:solidFill>
                <a:schemeClr val="dk1"/>
              </a:solidFill>
              <a:effectLst/>
              <a:latin typeface="+mn-lt"/>
              <a:ea typeface="+mn-ea"/>
              <a:cs typeface="Calibri"/>
              <a:sym typeface="Calibri"/>
            </a:endParaRPr>
          </a:p>
          <a:p>
            <a:pPr marL="0" marR="0" lvl="0" indent="0" algn="l" rtl="0">
              <a:spcBef>
                <a:spcPts val="0"/>
              </a:spcBef>
              <a:buSzPct val="25000"/>
              <a:buNone/>
            </a:pPr>
            <a:r>
              <a:rPr lang="en-US" sz="1200" kern="1200" dirty="0">
                <a:solidFill>
                  <a:schemeClr val="tx1"/>
                </a:solidFill>
                <a:effectLst/>
                <a:latin typeface="+mn-lt"/>
                <a:ea typeface="+mn-ea"/>
                <a:cs typeface="+mn-cs"/>
              </a:rPr>
              <a:t>The National Curriculum ensures that all children are taught Phonics systematically.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gives your children the tools to read any word, for example </a:t>
            </a:r>
            <a:r>
              <a:rPr lang="en-GB" sz="1200" i="1" dirty="0">
                <a:solidFill>
                  <a:schemeClr val="tx2"/>
                </a:solidFill>
              </a:rPr>
              <a:t>demonstrate, containing, roamed, trivial, injured, whimper.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35F147B-8AC4-BC66-4F26-04CF96E30C7E}"/>
              </a:ext>
            </a:extLst>
          </p:cNvPr>
          <p:cNvSpPr>
            <a:spLocks noGrp="1"/>
          </p:cNvSpPr>
          <p:nvPr>
            <p:ph type="sldNum" sz="quarter" idx="5"/>
          </p:nvPr>
        </p:nvSpPr>
        <p:spPr/>
        <p:txBody>
          <a:bodyPr/>
          <a:lstStyle/>
          <a:p>
            <a:pPr>
              <a:defRPr/>
            </a:pPr>
            <a:fld id="{81A61AF0-59CC-4D82-B182-5DFC7F9ACF1F}" type="slidenum">
              <a:rPr lang="en-GB" smtClean="0"/>
              <a:pPr>
                <a:defRPr/>
              </a:pPr>
              <a:t>3</a:t>
            </a:fld>
            <a:endParaRPr lang="en-GB"/>
          </a:p>
        </p:txBody>
      </p:sp>
    </p:spTree>
    <p:extLst>
      <p:ext uri="{BB962C8B-B14F-4D97-AF65-F5344CB8AC3E}">
        <p14:creationId xmlns:p14="http://schemas.microsoft.com/office/powerpoint/2010/main" val="213790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We use 44 sounds to make all the words in the English language.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This means we’ve got a problem. </a:t>
            </a:r>
            <a:br>
              <a:rPr lang="en-US" sz="1200"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We’ve got </a:t>
            </a:r>
            <a:r>
              <a:rPr lang="en-GB" sz="1200" kern="1200" dirty="0">
                <a:solidFill>
                  <a:schemeClr val="tx1"/>
                </a:solidFill>
                <a:effectLst/>
                <a:latin typeface="+mn-lt"/>
                <a:ea typeface="+mn-ea"/>
                <a:cs typeface="+mn-cs"/>
              </a:rPr>
              <a:t>44 speech sounds, only (</a:t>
            </a:r>
            <a:r>
              <a:rPr lang="en-GB" sz="1200" i="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26 letters to write them, </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The 26 letters work singly, in pairs and sometimes in threes to represent one sound.</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dirty="0">
                <a:latin typeface="Times New Roman"/>
                <a:ea typeface="Times New Roman"/>
                <a:cs typeface="Times New Roman"/>
                <a:sym typeface="Times New Roman"/>
              </a:rPr>
              <a:t>We have to </a:t>
            </a:r>
            <a:r>
              <a:rPr lang="en-US" sz="1200" b="0" i="0" u="none" strike="noStrike" cap="none" dirty="0">
                <a:solidFill>
                  <a:schemeClr val="dk1"/>
                </a:solidFill>
                <a:latin typeface="Times New Roman"/>
                <a:ea typeface="Times New Roman"/>
                <a:cs typeface="Times New Roman"/>
                <a:sym typeface="Times New Roman"/>
              </a:rPr>
              <a:t>group letter</a:t>
            </a:r>
            <a:r>
              <a:rPr lang="en-US" dirty="0">
                <a:latin typeface="Times New Roman"/>
                <a:ea typeface="Times New Roman"/>
                <a:cs typeface="Times New Roman"/>
                <a:sym typeface="Times New Roman"/>
              </a:rPr>
              <a:t>s together to write some sounds e.g. ‘</a:t>
            </a:r>
            <a:r>
              <a:rPr lang="en-US" dirty="0" err="1">
                <a:latin typeface="Times New Roman"/>
                <a:ea typeface="Times New Roman"/>
                <a:cs typeface="Times New Roman"/>
                <a:sym typeface="Times New Roman"/>
              </a:rPr>
              <a:t>igh</a:t>
            </a:r>
            <a:r>
              <a:rPr lang="en-US" dirty="0">
                <a:latin typeface="Times New Roman"/>
                <a:ea typeface="Times New Roman"/>
                <a:cs typeface="Times New Roman"/>
                <a:sym typeface="Times New Roman"/>
              </a:rPr>
              <a:t>’, ‘air’.</a:t>
            </a:r>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And</a:t>
            </a:r>
            <a:r>
              <a:rPr lang="en-GB" sz="1200" i="1" kern="1200" dirty="0">
                <a:solidFill>
                  <a:schemeClr val="tx1"/>
                </a:solidFill>
                <a:effectLst/>
                <a:latin typeface="+mn-lt"/>
                <a:ea typeface="+mn-ea"/>
                <a:cs typeface="+mn-cs"/>
              </a:rPr>
              <a:t> (click) </a:t>
            </a:r>
            <a:r>
              <a:rPr lang="en-GB" sz="1200" kern="1200" dirty="0">
                <a:solidFill>
                  <a:schemeClr val="tx1"/>
                </a:solidFill>
                <a:effectLst/>
                <a:latin typeface="+mn-lt"/>
                <a:ea typeface="+mn-ea"/>
                <a:cs typeface="+mn-cs"/>
              </a:rPr>
              <a:t>over 150 graphemes – 150 different ways to spell the sounds.</a:t>
            </a:r>
          </a:p>
          <a:p>
            <a:pPr lvl="0"/>
            <a:endParaRPr lang="en-GB" sz="1200"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ct val="25000"/>
              <a:buFont typeface="Times New Roman"/>
              <a:buNone/>
            </a:pPr>
            <a:r>
              <a:rPr lang="en-US" dirty="0">
                <a:latin typeface="Times New Roman"/>
                <a:ea typeface="Times New Roman"/>
                <a:cs typeface="Times New Roman"/>
                <a:sym typeface="Times New Roman"/>
              </a:rPr>
              <a:t>This makes our language one of the most complex in the world!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Most languages have a simpler code. </a:t>
            </a:r>
          </a:p>
          <a:p>
            <a:pPr lvl="0"/>
            <a:r>
              <a:rPr lang="en-GB" sz="1200" kern="1200" dirty="0">
                <a:solidFill>
                  <a:schemeClr val="tx1"/>
                </a:solidFill>
                <a:effectLst/>
                <a:latin typeface="+mn-lt"/>
                <a:ea typeface="+mn-ea"/>
                <a:cs typeface="+mn-cs"/>
              </a:rPr>
              <a:t>Take Spanish. Spanish has (</a:t>
            </a:r>
            <a:r>
              <a:rPr lang="en-GB" sz="1200" i="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24 speech sounds, (</a:t>
            </a:r>
            <a:r>
              <a:rPr lang="en-GB" sz="1200" i="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26 letters in their alphabet and (</a:t>
            </a:r>
            <a:r>
              <a:rPr lang="en-GB" sz="1200" i="1" kern="1200" dirty="0">
                <a:solidFill>
                  <a:schemeClr val="tx1"/>
                </a:solidFill>
                <a:effectLst/>
                <a:latin typeface="+mn-lt"/>
                <a:ea typeface="+mn-ea"/>
                <a:cs typeface="+mn-cs"/>
              </a:rPr>
              <a:t>click) </a:t>
            </a:r>
            <a:r>
              <a:rPr lang="en-GB" sz="1200" kern="1200" dirty="0">
                <a:solidFill>
                  <a:schemeClr val="tx1"/>
                </a:solidFill>
                <a:effectLst/>
                <a:latin typeface="+mn-lt"/>
                <a:ea typeface="+mn-ea"/>
                <a:cs typeface="+mn-cs"/>
              </a:rPr>
              <a:t>29 graphemes. Neat. </a:t>
            </a:r>
          </a:p>
          <a:p>
            <a:r>
              <a:rPr lang="en-GB" sz="1200" i="1" kern="1200" dirty="0">
                <a:solidFill>
                  <a:schemeClr val="tx1"/>
                </a:solidFill>
                <a:effectLst/>
                <a:latin typeface="+mn-lt"/>
                <a:ea typeface="+mn-ea"/>
                <a:cs typeface="+mn-cs"/>
              </a:rPr>
              <a:t>N.B. It can be argued that Spanish has 27 letters due to the '</a:t>
            </a:r>
            <a:r>
              <a:rPr lang="en-GB" sz="1200" i="1" kern="1200" dirty="0" err="1">
                <a:solidFill>
                  <a:schemeClr val="tx1"/>
                </a:solidFill>
                <a:effectLst/>
                <a:latin typeface="+mn-lt"/>
                <a:ea typeface="+mn-ea"/>
                <a:cs typeface="+mn-cs"/>
              </a:rPr>
              <a:t>ñ</a:t>
            </a:r>
            <a:r>
              <a:rPr lang="en-GB" sz="1200" i="1" kern="1200" dirty="0">
                <a:solidFill>
                  <a:schemeClr val="tx1"/>
                </a:solidFill>
                <a:effectLst/>
                <a:latin typeface="+mn-lt"/>
                <a:ea typeface="+mn-ea"/>
                <a:cs typeface="+mn-cs"/>
              </a:rPr>
              <a:t>', a letter that plays a key role in the pronunciation of many Spanish words.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Spanish children learn to read </a:t>
            </a:r>
            <a:r>
              <a:rPr lang="en-GB" sz="1200" b="1" kern="1200" dirty="0">
                <a:solidFill>
                  <a:schemeClr val="tx1"/>
                </a:solidFill>
                <a:effectLst/>
                <a:latin typeface="+mn-lt"/>
                <a:ea typeface="+mn-ea"/>
                <a:cs typeface="+mn-cs"/>
              </a:rPr>
              <a:t>quickly</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Children learning to read in English have the odds stacked against them.</a:t>
            </a:r>
          </a:p>
          <a:p>
            <a:r>
              <a:rPr lang="en-GB" sz="1200" kern="1200" dirty="0">
                <a:solidFill>
                  <a:schemeClr val="tx1"/>
                </a:solidFill>
                <a:effectLst/>
                <a:latin typeface="+mn-lt"/>
                <a:ea typeface="+mn-ea"/>
                <a:cs typeface="+mn-cs"/>
              </a:rPr>
              <a:t>This means that we can’t leave anything to chance.</a:t>
            </a:r>
          </a:p>
          <a:p>
            <a:r>
              <a:rPr lang="en-GB" sz="1200" kern="1200" dirty="0">
                <a:solidFill>
                  <a:schemeClr val="tx1"/>
                </a:solidFill>
                <a:effectLst/>
                <a:latin typeface="+mn-lt"/>
                <a:ea typeface="+mn-ea"/>
                <a:cs typeface="+mn-cs"/>
              </a:rPr>
              <a:t>We teach a simple alphabetic code first </a:t>
            </a:r>
            <a:r>
              <a:rPr lang="en-GB" sz="1200" i="1" kern="1200" dirty="0">
                <a:solidFill>
                  <a:schemeClr val="tx1"/>
                </a:solidFill>
                <a:effectLst/>
                <a:latin typeface="+mn-lt"/>
                <a:ea typeface="+mn-ea"/>
                <a:cs typeface="+mn-cs"/>
              </a:rPr>
              <a:t>(point to Simple SS chart)</a:t>
            </a:r>
            <a:r>
              <a:rPr lang="en-GB" sz="1200" kern="1200" dirty="0">
                <a:solidFill>
                  <a:schemeClr val="tx1"/>
                </a:solidFill>
                <a:effectLst/>
                <a:latin typeface="+mn-lt"/>
                <a:ea typeface="+mn-ea"/>
                <a:cs typeface="+mn-cs"/>
              </a:rPr>
              <a:t> - as if English were Spanish. </a:t>
            </a:r>
          </a:p>
          <a:p>
            <a:r>
              <a:rPr lang="en-GB" sz="1200" kern="1200" dirty="0">
                <a:solidFill>
                  <a:schemeClr val="tx1"/>
                </a:solidFill>
                <a:effectLst/>
                <a:latin typeface="+mn-lt"/>
                <a:ea typeface="+mn-ea"/>
                <a:cs typeface="+mn-cs"/>
              </a:rPr>
              <a:t>First, we teach one grapheme to represent each of the 44 sounds.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4</a:t>
            </a:fld>
            <a:endParaRPr lang="en-US"/>
          </a:p>
        </p:txBody>
      </p:sp>
    </p:spTree>
    <p:extLst>
      <p:ext uri="{BB962C8B-B14F-4D97-AF65-F5344CB8AC3E}">
        <p14:creationId xmlns:p14="http://schemas.microsoft.com/office/powerpoint/2010/main" val="3647435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SzPct val="25000"/>
              <a:buNone/>
            </a:pPr>
            <a:r>
              <a:rPr lang="en-US" sz="1200" dirty="0">
                <a:latin typeface="Times New Roman"/>
                <a:ea typeface="Times New Roman"/>
                <a:cs typeface="Times New Roman"/>
                <a:sym typeface="Times New Roman"/>
              </a:rPr>
              <a:t>Read Write Inc, Phonics makes learning to read easy for children because we start by teaching them just one way of reading and writing every sound. Here they are on the </a:t>
            </a:r>
            <a:r>
              <a:rPr lang="en-US" sz="1200" b="0" i="0" u="none" strike="noStrike" cap="none" dirty="0">
                <a:solidFill>
                  <a:schemeClr val="dk1"/>
                </a:solidFill>
                <a:latin typeface="Times New Roman"/>
                <a:ea typeface="Times New Roman"/>
                <a:cs typeface="Times New Roman"/>
                <a:sym typeface="Times New Roman"/>
              </a:rPr>
              <a:t>Simple Speed Sounds chart</a:t>
            </a:r>
            <a:r>
              <a:rPr lang="en-US" sz="1200" dirty="0">
                <a:latin typeface="Times New Roman"/>
                <a:ea typeface="Times New Roman"/>
                <a:cs typeface="Times New Roman"/>
                <a:sym typeface="Times New Roman"/>
              </a:rPr>
              <a:t>.</a:t>
            </a:r>
          </a:p>
          <a:p>
            <a:pPr marL="0" marR="0" lvl="0" indent="0" algn="l" rtl="0">
              <a:spcBef>
                <a:spcPts val="0"/>
              </a:spcBef>
              <a:spcAft>
                <a:spcPts val="0"/>
              </a:spcAft>
              <a:buSzPct val="25000"/>
              <a:buNone/>
            </a:pPr>
            <a:endParaRPr lang="en-US" sz="1200" dirty="0">
              <a:latin typeface="Times New Roman"/>
              <a:ea typeface="Times New Roman"/>
              <a:cs typeface="Times New Roman"/>
              <a:sym typeface="Times New Roman"/>
            </a:endParaRPr>
          </a:p>
          <a:p>
            <a:pPr marL="0" marR="0" lvl="0" indent="0" algn="l" rtl="0">
              <a:spcBef>
                <a:spcPts val="0"/>
              </a:spcBef>
              <a:spcAft>
                <a:spcPts val="0"/>
              </a:spcAft>
              <a:buSzPct val="25000"/>
              <a:buNone/>
            </a:pPr>
            <a:r>
              <a:rPr lang="en-US" sz="1200" b="0" i="0" u="none" strike="noStrike" cap="none" dirty="0">
                <a:solidFill>
                  <a:schemeClr val="dk1"/>
                </a:solidFill>
                <a:latin typeface="Times New Roman"/>
                <a:ea typeface="Times New Roman"/>
                <a:cs typeface="Times New Roman"/>
                <a:sym typeface="Times New Roman"/>
              </a:rPr>
              <a:t>We </a:t>
            </a:r>
            <a:r>
              <a:rPr lang="en-US" sz="1200" dirty="0">
                <a:latin typeface="Times New Roman"/>
                <a:ea typeface="Times New Roman"/>
                <a:cs typeface="Times New Roman"/>
                <a:sym typeface="Times New Roman"/>
              </a:rPr>
              <a:t>teach </a:t>
            </a:r>
            <a:r>
              <a:rPr lang="en-US" sz="1200" b="0" i="0" u="none" strike="noStrike" cap="none" dirty="0">
                <a:solidFill>
                  <a:schemeClr val="dk1"/>
                </a:solidFill>
                <a:latin typeface="Times New Roman"/>
                <a:ea typeface="Times New Roman"/>
                <a:cs typeface="Times New Roman"/>
                <a:sym typeface="Times New Roman"/>
              </a:rPr>
              <a:t>Set 1 sounds first - (sounds as far as a</a:t>
            </a:r>
            <a:r>
              <a:rPr lang="en-US" sz="1200" dirty="0">
                <a:latin typeface="Times New Roman"/>
                <a:ea typeface="Times New Roman"/>
                <a:cs typeface="Times New Roman"/>
                <a:sym typeface="Times New Roman"/>
              </a:rPr>
              <a:t> e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o u). Then Set 2 – one way to read and write each of the long vowel sounds.</a:t>
            </a:r>
          </a:p>
          <a:p>
            <a:pPr eaLnBrk="1" hangingPunct="1">
              <a:spcBef>
                <a:spcPct val="0"/>
              </a:spcBef>
              <a:spcAft>
                <a:spcPts val="1600"/>
              </a:spcAft>
            </a:pPr>
            <a:endParaRPr lang="en-US" sz="1200" dirty="0">
              <a:latin typeface="Arial" pitchFamily="34" charset="0"/>
              <a:cs typeface="Arial"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5</a:t>
            </a:fld>
            <a:endParaRPr lang="en-GB"/>
          </a:p>
        </p:txBody>
      </p:sp>
    </p:spTree>
    <p:extLst>
      <p:ext uri="{BB962C8B-B14F-4D97-AF65-F5344CB8AC3E}">
        <p14:creationId xmlns:p14="http://schemas.microsoft.com/office/powerpoint/2010/main" val="1133245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F20D-7425-12FB-1D2E-FDD236F85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45EFE-AAC2-367A-01F8-EFC3754E2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06375-CBA9-7D76-6EC8-639370E6E0A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Then we teach children another way to read the sound, and then another until they can read the most common words in English. These are on the complex Speed Sounds Chart.</a:t>
            </a:r>
            <a:endParaRPr lang="en-US" dirty="0"/>
          </a:p>
        </p:txBody>
      </p:sp>
      <p:sp>
        <p:nvSpPr>
          <p:cNvPr id="4" name="Slide Number Placeholder 3">
            <a:extLst>
              <a:ext uri="{FF2B5EF4-FFF2-40B4-BE49-F238E27FC236}">
                <a16:creationId xmlns:a16="http://schemas.microsoft.com/office/drawing/2014/main" id="{B910DBEE-E108-4C7E-97F2-07E6A61E980E}"/>
              </a:ext>
            </a:extLst>
          </p:cNvPr>
          <p:cNvSpPr>
            <a:spLocks noGrp="1"/>
          </p:cNvSpPr>
          <p:nvPr>
            <p:ph type="sldNum" sz="quarter" idx="5"/>
          </p:nvPr>
        </p:nvSpPr>
        <p:spPr/>
        <p:txBody>
          <a:bodyPr/>
          <a:lstStyle/>
          <a:p>
            <a:pPr>
              <a:defRPr/>
            </a:pPr>
            <a:fld id="{81A61AF0-59CC-4D82-B182-5DFC7F9ACF1F}" type="slidenum">
              <a:rPr lang="en-GB" smtClean="0"/>
              <a:pPr>
                <a:defRPr/>
              </a:pPr>
              <a:t>6</a:t>
            </a:fld>
            <a:endParaRPr lang="en-GB"/>
          </a:p>
        </p:txBody>
      </p:sp>
    </p:spTree>
    <p:extLst>
      <p:ext uri="{BB962C8B-B14F-4D97-AF65-F5344CB8AC3E}">
        <p14:creationId xmlns:p14="http://schemas.microsoft.com/office/powerpoint/2010/main" val="1308035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GB" altLang="ja-JP" sz="1200" dirty="0">
                <a:latin typeface="Times New Roman" charset="0"/>
              </a:rPr>
              <a:t>Children need to know sounds – not letter names – to read words.</a:t>
            </a: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the sounds in a way to make them easy to blend into a word. </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aim to eliminate the ‘uh’ at the end of the sound. This is called a ‘schwa’ sound.</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‘c’ ‘a’ ‘t’ rather than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endParaRPr lang="en-US" sz="12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i="1" dirty="0"/>
              <a:t>Use MTYT to teach each of the Set 1 sounds to</a:t>
            </a:r>
            <a:r>
              <a:rPr lang="en-US" sz="1200" b="0" i="1" u="none" strike="noStrike" cap="none" dirty="0">
                <a:solidFill>
                  <a:schemeClr val="dk1"/>
                </a:solidFill>
                <a:latin typeface="+mn-lt"/>
                <a:ea typeface="Calibri"/>
                <a:cs typeface="Calibri"/>
                <a:sym typeface="Calibri"/>
              </a:rPr>
              <a:t> parents</a:t>
            </a:r>
            <a:r>
              <a:rPr lang="en-US" sz="1200" i="1" dirty="0"/>
              <a:t>.</a:t>
            </a:r>
          </a:p>
          <a:p>
            <a:pPr eaLnBrk="1" hangingPunct="1">
              <a:spcBef>
                <a:spcPct val="0"/>
              </a:spcBef>
              <a:spcAft>
                <a:spcPts val="1600"/>
              </a:spcAft>
            </a:pPr>
            <a:endParaRPr lang="en-US" sz="1200" dirty="0">
              <a:latin typeface="Arial" pitchFamily="34" charset="0"/>
              <a:cs typeface="Arial"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7</a:t>
            </a:fld>
            <a:endParaRPr lang="en-GB"/>
          </a:p>
        </p:txBody>
      </p:sp>
    </p:spTree>
    <p:extLst>
      <p:ext uri="{BB962C8B-B14F-4D97-AF65-F5344CB8AC3E}">
        <p14:creationId xmlns:p14="http://schemas.microsoft.com/office/powerpoint/2010/main" val="2938765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2AA80-7601-4D4C-B94D-93B061F4D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887BC-0B1D-5AE7-2EF7-09AB2BA83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F91511-FCB2-424A-2F97-48C3F3B717D2}"/>
              </a:ext>
            </a:extLst>
          </p:cNvPr>
          <p:cNvSpPr>
            <a:spLocks noGrp="1"/>
          </p:cNvSpPr>
          <p:nvPr>
            <p:ph type="body" idx="1"/>
          </p:nvPr>
        </p:nvSpPr>
        <p:spPr/>
        <p:txBody>
          <a:bodyPr/>
          <a:lstStyle/>
          <a:p>
            <a:pPr eaLnBrk="1" hangingPunct="1"/>
            <a:r>
              <a:rPr lang="en-GB" altLang="ja-JP" baseline="0" dirty="0">
                <a:latin typeface="Times New Roman" charset="0"/>
              </a:rPr>
              <a:t>You can watch this film of little Sylvie on the Ruth Miskin website to practise using pure sounds. </a:t>
            </a:r>
            <a:r>
              <a:rPr lang="en-GB" altLang="ja-JP" i="1" baseline="0" dirty="0">
                <a:latin typeface="Times New Roman" charset="0"/>
              </a:rPr>
              <a:t>Play a little bit of the video.</a:t>
            </a:r>
            <a:endParaRPr lang="en-GB" altLang="ja-JP" dirty="0">
              <a:latin typeface="Times New Roman" charset="0"/>
            </a:endParaRPr>
          </a:p>
        </p:txBody>
      </p:sp>
      <p:sp>
        <p:nvSpPr>
          <p:cNvPr id="4" name="Slide Number Placeholder 3">
            <a:extLst>
              <a:ext uri="{FF2B5EF4-FFF2-40B4-BE49-F238E27FC236}">
                <a16:creationId xmlns:a16="http://schemas.microsoft.com/office/drawing/2014/main" id="{100DE21B-EAAA-1C4B-7150-3F2E8A1A3986}"/>
              </a:ext>
            </a:extLst>
          </p:cNvPr>
          <p:cNvSpPr>
            <a:spLocks noGrp="1"/>
          </p:cNvSpPr>
          <p:nvPr>
            <p:ph type="sldNum" sz="quarter" idx="5"/>
          </p:nvPr>
        </p:nvSpPr>
        <p:spPr/>
        <p:txBody>
          <a:bodyPr/>
          <a:lstStyle/>
          <a:p>
            <a:pPr>
              <a:defRPr/>
            </a:pPr>
            <a:fld id="{81A61AF0-59CC-4D82-B182-5DFC7F9ACF1F}" type="slidenum">
              <a:rPr lang="en-GB" smtClean="0"/>
              <a:pPr>
                <a:defRPr/>
              </a:pPr>
              <a:t>8</a:t>
            </a:fld>
            <a:endParaRPr lang="en-GB"/>
          </a:p>
        </p:txBody>
      </p:sp>
    </p:spTree>
    <p:extLst>
      <p:ext uri="{BB962C8B-B14F-4D97-AF65-F5344CB8AC3E}">
        <p14:creationId xmlns:p14="http://schemas.microsoft.com/office/powerpoint/2010/main" val="938398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 children </a:t>
            </a:r>
            <a:r>
              <a:rPr lang="en-GB"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adults - always connect new learning to something we already know. </a:t>
            </a:r>
            <a:endParaRPr lang="en-GB" sz="1800" dirty="0">
              <a:effectLst/>
              <a:latin typeface="Calibri" panose="020F0502020204030204" pitchFamily="34" charset="0"/>
              <a:ea typeface="Calibri" panose="020F0502020204030204" pitchFamily="34" charset="0"/>
            </a:endParaRPr>
          </a:p>
          <a:p>
            <a:pPr>
              <a:lnSpc>
                <a:spcPct val="115000"/>
              </a:lnSpc>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is why in Read Write Inc. we make the connections </a:t>
            </a:r>
            <a:r>
              <a:rPr lang="en-GB"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children. We help them hold onto that connection so they don’t forget at the end of each lesson.</a:t>
            </a:r>
            <a:endParaRPr lang="en-GB" sz="1800" dirty="0">
              <a:effectLst/>
              <a:latin typeface="Calibri" panose="020F0502020204030204" pitchFamily="34" charset="0"/>
              <a:ea typeface="Calibri" panose="020F0502020204030204" pitchFamily="34" charset="0"/>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give children a hook to learn the sounds by using pictures in the same shape as the letter.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 looks like a snake.</a:t>
            </a:r>
          </a:p>
          <a:p>
            <a:r>
              <a:rPr lang="en-US" sz="1200" kern="1200" dirty="0">
                <a:solidFill>
                  <a:schemeClr val="tx1"/>
                </a:solidFill>
                <a:effectLst/>
                <a:latin typeface="+mn-lt"/>
                <a:ea typeface="+mn-ea"/>
                <a:cs typeface="+mn-cs"/>
              </a:rPr>
              <a:t>‘d’ looks like a dinosaur.</a:t>
            </a:r>
          </a:p>
          <a:p>
            <a:pPr lvl="0"/>
            <a:r>
              <a:rPr lang="en-US" sz="1200" kern="1200" dirty="0">
                <a:solidFill>
                  <a:schemeClr val="tx1"/>
                </a:solidFill>
                <a:effectLst/>
                <a:latin typeface="+mn-lt"/>
                <a:ea typeface="+mn-ea"/>
                <a:cs typeface="+mn-cs"/>
              </a:rPr>
              <a:t>‘m’ looks like a mountain.</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looks like an apple.</a:t>
            </a:r>
            <a:br>
              <a:rPr lang="en-US"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teach the children to name the mnemonic pictures before they learn the sound.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means that children learn to read and write the sounds really easily.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9</a:t>
            </a:fld>
            <a:endParaRPr lang="en-GB"/>
          </a:p>
        </p:txBody>
      </p:sp>
    </p:spTree>
    <p:extLst>
      <p:ext uri="{BB962C8B-B14F-4D97-AF65-F5344CB8AC3E}">
        <p14:creationId xmlns:p14="http://schemas.microsoft.com/office/powerpoint/2010/main" val="22179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4" name="Picture 3" descr="A person holding a sign in front of a wall of letters&#10;&#10;AI-generated content may be incorrect.">
            <a:extLst>
              <a:ext uri="{FF2B5EF4-FFF2-40B4-BE49-F238E27FC236}">
                <a16:creationId xmlns:a16="http://schemas.microsoft.com/office/drawing/2014/main" id="{749E5E61-5F9D-DBA5-7F76-AD58847F55E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463" r="13464"/>
          <a:stretch>
            <a:fillRect/>
          </a:stretch>
        </p:blipFill>
        <p:spPr>
          <a:xfrm>
            <a:off x="0" y="926493"/>
            <a:ext cx="6186488" cy="5956368"/>
          </a:xfrm>
          <a:prstGeom prst="rect">
            <a:avLst/>
          </a:prstGeom>
        </p:spPr>
      </p:pic>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195482" y="918702"/>
            <a:ext cx="3063829" cy="5950286"/>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50286"/>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C44A-1145-1ED8-001E-41A2DBBFC492}"/>
              </a:ext>
            </a:extLst>
          </p:cNvPr>
          <p:cNvSpPr>
            <a:spLocks noGrp="1"/>
          </p:cNvSpPr>
          <p:nvPr>
            <p:ph type="title"/>
          </p:nvPr>
        </p:nvSpPr>
        <p:spPr>
          <a:xfrm>
            <a:off x="612036" y="748683"/>
            <a:ext cx="6036845" cy="1198981"/>
          </a:xfrm>
          <a:prstGeom prst="rect">
            <a:avLst/>
          </a:prstGeom>
        </p:spPr>
        <p:txBody>
          <a:bodyPr/>
          <a:lstStyle>
            <a:lvl1pPr>
              <a:defRPr sz="3500">
                <a:solidFill>
                  <a:srgbClr val="424242"/>
                </a:solidFill>
                <a:latin typeface="Calibri" panose="020F0502020204030204" pitchFamily="34" charset="0"/>
                <a:cs typeface="Calibri" panose="020F0502020204030204" pitchFamily="34" charset="0"/>
              </a:defRPr>
            </a:lvl1pPr>
          </a:lstStyle>
          <a:p>
            <a:r>
              <a:rPr lang="en-GB"/>
              <a:t>Click to edit Master title style</a:t>
            </a:r>
            <a:endParaRPr lang="en-US"/>
          </a:p>
        </p:txBody>
      </p:sp>
      <p:pic>
        <p:nvPicPr>
          <p:cNvPr id="4" name="Picture 3" descr="A blue and yellow sign&#10;&#10;Description automatically generated">
            <a:extLst>
              <a:ext uri="{FF2B5EF4-FFF2-40B4-BE49-F238E27FC236}">
                <a16:creationId xmlns:a16="http://schemas.microsoft.com/office/drawing/2014/main" id="{38387C92-35CE-5C7F-5931-1D8C829488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66750" y="6139094"/>
            <a:ext cx="2177250" cy="586183"/>
          </a:xfrm>
          <a:prstGeom prst="rect">
            <a:avLst/>
          </a:prstGeom>
        </p:spPr>
      </p:pic>
      <p:sp>
        <p:nvSpPr>
          <p:cNvPr id="8" name="Text Placeholder 7">
            <a:extLst>
              <a:ext uri="{FF2B5EF4-FFF2-40B4-BE49-F238E27FC236}">
                <a16:creationId xmlns:a16="http://schemas.microsoft.com/office/drawing/2014/main" id="{9B4F2D68-4F60-FA08-93C8-AA9F46AFAE39}"/>
              </a:ext>
            </a:extLst>
          </p:cNvPr>
          <p:cNvSpPr>
            <a:spLocks noGrp="1"/>
          </p:cNvSpPr>
          <p:nvPr>
            <p:ph type="body" sz="quarter" idx="10"/>
          </p:nvPr>
        </p:nvSpPr>
        <p:spPr>
          <a:xfrm>
            <a:off x="612036" y="1978721"/>
            <a:ext cx="7919927" cy="3720330"/>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252616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1">
    <p:spTree>
      <p:nvGrpSpPr>
        <p:cNvPr id="1" name=""/>
        <p:cNvGrpSpPr/>
        <p:nvPr/>
      </p:nvGrpSpPr>
      <p:grpSpPr>
        <a:xfrm>
          <a:off x="0" y="0"/>
          <a:ext cx="0" cy="0"/>
          <a:chOff x="0" y="0"/>
          <a:chExt cx="0" cy="0"/>
        </a:xfrm>
      </p:grpSpPr>
      <p:pic>
        <p:nvPicPr>
          <p:cNvPr id="3" name="Picture 2" descr="A group of colorful quotation marks&#10;&#10;Description automatically generated">
            <a:extLst>
              <a:ext uri="{FF2B5EF4-FFF2-40B4-BE49-F238E27FC236}">
                <a16:creationId xmlns:a16="http://schemas.microsoft.com/office/drawing/2014/main" id="{9F85A0C9-C2FB-31D4-66B3-B2AF7BF2911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992" r="45617" b="46046"/>
          <a:stretch/>
        </p:blipFill>
        <p:spPr>
          <a:xfrm>
            <a:off x="6175753" y="241302"/>
            <a:ext cx="2638637" cy="1711842"/>
          </a:xfrm>
          <a:prstGeom prst="rect">
            <a:avLst/>
          </a:prstGeom>
        </p:spPr>
      </p:pic>
      <p:sp>
        <p:nvSpPr>
          <p:cNvPr id="5" name="Text Placeholder 4">
            <a:extLst>
              <a:ext uri="{FF2B5EF4-FFF2-40B4-BE49-F238E27FC236}">
                <a16:creationId xmlns:a16="http://schemas.microsoft.com/office/drawing/2014/main" id="{9322085E-F0CA-30C6-5E89-07AC7FC8738F}"/>
              </a:ext>
            </a:extLst>
          </p:cNvPr>
          <p:cNvSpPr>
            <a:spLocks noGrp="1"/>
          </p:cNvSpPr>
          <p:nvPr>
            <p:ph type="body" sz="quarter" idx="10"/>
          </p:nvPr>
        </p:nvSpPr>
        <p:spPr>
          <a:xfrm>
            <a:off x="871870" y="2169042"/>
            <a:ext cx="6529055" cy="3338624"/>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
        <p:nvSpPr>
          <p:cNvPr id="7" name="Text Placeholder 6">
            <a:extLst>
              <a:ext uri="{FF2B5EF4-FFF2-40B4-BE49-F238E27FC236}">
                <a16:creationId xmlns:a16="http://schemas.microsoft.com/office/drawing/2014/main" id="{BD54EEE9-936B-AAB0-4630-ABC3177C86C8}"/>
              </a:ext>
            </a:extLst>
          </p:cNvPr>
          <p:cNvSpPr>
            <a:spLocks noGrp="1"/>
          </p:cNvSpPr>
          <p:nvPr>
            <p:ph type="body" sz="quarter" idx="11"/>
          </p:nvPr>
        </p:nvSpPr>
        <p:spPr>
          <a:xfrm>
            <a:off x="871538" y="5507038"/>
            <a:ext cx="4146550" cy="830262"/>
          </a:xfrm>
          <a:prstGeom prst="rect">
            <a:avLst/>
          </a:prstGeom>
        </p:spPr>
        <p:txBody>
          <a:bodyPr/>
          <a:lstStyle>
            <a:lvl1pPr>
              <a:defRPr sz="1600" i="1">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2011655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Quote slide 1">
    <p:bg>
      <p:bgPr>
        <a:solidFill>
          <a:srgbClr val="DBEEEF"/>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C39C58E-29D8-46F4-D5E8-CD31F268E566}"/>
              </a:ext>
            </a:extLst>
          </p:cNvPr>
          <p:cNvSpPr>
            <a:spLocks noGrp="1"/>
          </p:cNvSpPr>
          <p:nvPr>
            <p:ph type="body" sz="quarter" idx="10"/>
          </p:nvPr>
        </p:nvSpPr>
        <p:spPr>
          <a:xfrm>
            <a:off x="1307472" y="1759688"/>
            <a:ext cx="6529055" cy="3338624"/>
          </a:xfrm>
          <a:prstGeom prst="rect">
            <a:avLst/>
          </a:prstGeom>
        </p:spPr>
        <p:txBody>
          <a:bodyPr/>
          <a:lstStyle>
            <a:lvl1pPr algn="ctr">
              <a:defRPr sz="6000" b="1">
                <a:solidFill>
                  <a:srgbClr val="0C3B5A"/>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1512601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2989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43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F2D68-4F60-FA08-93C8-AA9F46AFAE39}"/>
              </a:ext>
            </a:extLst>
          </p:cNvPr>
          <p:cNvSpPr>
            <a:spLocks noGrp="1"/>
          </p:cNvSpPr>
          <p:nvPr>
            <p:ph type="body" sz="quarter" idx="10"/>
          </p:nvPr>
        </p:nvSpPr>
        <p:spPr>
          <a:xfrm>
            <a:off x="612036" y="1568835"/>
            <a:ext cx="7919927" cy="3720330"/>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pic>
        <p:nvPicPr>
          <p:cNvPr id="7" name="Picture 6" descr="A blue rectangle with yellow and green text&#10;&#10;Description automatically generated">
            <a:extLst>
              <a:ext uri="{FF2B5EF4-FFF2-40B4-BE49-F238E27FC236}">
                <a16:creationId xmlns:a16="http://schemas.microsoft.com/office/drawing/2014/main" id="{E74C2C0F-EB2E-3D96-8800-58794DC49F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10" name="Picture 9">
            <a:extLst>
              <a:ext uri="{FF2B5EF4-FFF2-40B4-BE49-F238E27FC236}">
                <a16:creationId xmlns:a16="http://schemas.microsoft.com/office/drawing/2014/main" id="{6E5F9FAE-6B64-97A1-38B0-BCAEB1F6FE8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77618" y="135437"/>
            <a:ext cx="2040462" cy="754915"/>
          </a:xfrm>
          <a:prstGeom prst="rect">
            <a:avLst/>
          </a:prstGeom>
        </p:spPr>
      </p:pic>
    </p:spTree>
    <p:extLst>
      <p:ext uri="{BB962C8B-B14F-4D97-AF65-F5344CB8AC3E}">
        <p14:creationId xmlns:p14="http://schemas.microsoft.com/office/powerpoint/2010/main" val="172834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preserve="1"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958CD4-10A5-FD10-1599-F4A0BCA5E5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182" r="22182"/>
          <a:stretch/>
        </p:blipFill>
        <p:spPr>
          <a:xfrm>
            <a:off x="0" y="899417"/>
            <a:ext cx="4988560" cy="5968743"/>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226544" y="918701"/>
            <a:ext cx="3032767" cy="5951827"/>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39299"/>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Tree>
    <p:extLst>
      <p:ext uri="{BB962C8B-B14F-4D97-AF65-F5344CB8AC3E}">
        <p14:creationId xmlns:p14="http://schemas.microsoft.com/office/powerpoint/2010/main" val="3898852145"/>
      </p:ext>
    </p:extLst>
  </p:cSld>
  <p:clrMapOvr>
    <a:masterClrMapping/>
  </p:clrMapOvr>
  <p:hf sldNum="0"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958CD4-10A5-FD10-1599-F4A0BCA5E5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9153" r="14215"/>
          <a:stretch/>
        </p:blipFill>
        <p:spPr>
          <a:xfrm>
            <a:off x="-1111" y="918701"/>
            <a:ext cx="5071729" cy="5951827"/>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226544" y="918701"/>
            <a:ext cx="3032767" cy="5951827"/>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39299"/>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Tree>
    <p:extLst>
      <p:ext uri="{BB962C8B-B14F-4D97-AF65-F5344CB8AC3E}">
        <p14:creationId xmlns:p14="http://schemas.microsoft.com/office/powerpoint/2010/main" val="3235473507"/>
      </p:ext>
    </p:extLst>
  </p:cSld>
  <p:clrMapOvr>
    <a:masterClrMapping/>
  </p:clrMapOvr>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FE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866531"/>
      </p:ext>
    </p:extLst>
  </p:cSld>
  <p:clrMap bg1="lt1" tx1="dk1" bg2="lt2" tx2="dk2" accent1="accent1" accent2="accent2" accent3="accent3" accent4="accent4" accent5="accent5" accent6="accent6" hlink="hlink" folHlink="folHlink"/>
  <p:sldLayoutIdLst>
    <p:sldLayoutId id="2147483737" r:id="rId1"/>
    <p:sldLayoutId id="2147483747" r:id="rId2"/>
    <p:sldLayoutId id="2147483744" r:id="rId3"/>
    <p:sldLayoutId id="2147483758" r:id="rId4"/>
    <p:sldLayoutId id="2147483756" r:id="rId5"/>
    <p:sldLayoutId id="2147483759" r:id="rId6"/>
    <p:sldLayoutId id="2147483760" r:id="rId7"/>
    <p:sldLayoutId id="2147483761" r:id="rId8"/>
  </p:sldLayoutIdLst>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2.gif"/><Relationship Id="rId4" Type="http://schemas.openxmlformats.org/officeDocument/2006/relationships/image" Target="../media/image31.gif"/></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ruthmiskin.com/parentsandcarer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2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727BB2E-EB13-B53C-8E91-C21FA7EF484B}"/>
              </a:ext>
            </a:extLst>
          </p:cNvPr>
          <p:cNvSpPr txBox="1">
            <a:spLocks/>
          </p:cNvSpPr>
          <p:nvPr/>
        </p:nvSpPr>
        <p:spPr>
          <a:xfrm>
            <a:off x="4835822" y="2973206"/>
            <a:ext cx="4181003" cy="3199960"/>
          </a:xfrm>
          <a:prstGeom prst="rect">
            <a:avLst/>
          </a:prstGeom>
        </p:spPr>
        <p:txBody>
          <a:bodyPr lIns="0" tIns="0" rIns="0" bIns="0" anchor="t"/>
          <a:lst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ts val="0"/>
              </a:spcBef>
            </a:pPr>
            <a:r>
              <a:rPr lang="en-GB" sz="4800" b="1" dirty="0">
                <a:solidFill>
                  <a:srgbClr val="0C3B5A"/>
                </a:solidFill>
                <a:latin typeface="Calibri"/>
                <a:ea typeface="Calibri"/>
                <a:cs typeface="Calibri"/>
              </a:rPr>
              <a:t>Parent Meeting Set 1 Sounds</a:t>
            </a:r>
            <a:endParaRPr lang="en-GB" sz="4800" b="1" dirty="0">
              <a:solidFill>
                <a:schemeClr val="tx1"/>
              </a:solidFill>
              <a:latin typeface="Calibri"/>
              <a:ea typeface="Calibri"/>
              <a:cs typeface="Calibri"/>
            </a:endParaRPr>
          </a:p>
        </p:txBody>
      </p:sp>
    </p:spTree>
    <p:extLst>
      <p:ext uri="{BB962C8B-B14F-4D97-AF65-F5344CB8AC3E}">
        <p14:creationId xmlns:p14="http://schemas.microsoft.com/office/powerpoint/2010/main" val="3543912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6916-0136-DA6F-4EC2-5E3288C89F13}"/>
              </a:ext>
            </a:extLst>
          </p:cNvPr>
          <p:cNvSpPr>
            <a:spLocks noGrp="1"/>
          </p:cNvSpPr>
          <p:nvPr>
            <p:ph type="title"/>
          </p:nvPr>
        </p:nvSpPr>
        <p:spPr/>
        <p:txBody>
          <a:bodyPr/>
          <a:lstStyle/>
          <a:p>
            <a:r>
              <a:rPr lang="en-GB" dirty="0">
                <a:ea typeface="Arial Unicode MS" pitchFamily="34" charset="-128"/>
                <a:cs typeface="Arial Unicode MS" pitchFamily="34" charset="-128"/>
              </a:rPr>
              <a:t>Teach something new…review, review review!</a:t>
            </a:r>
            <a:endParaRPr lang="en-US" dirty="0"/>
          </a:p>
        </p:txBody>
      </p:sp>
      <p:sp>
        <p:nvSpPr>
          <p:cNvPr id="3" name="Text Placeholder 2">
            <a:extLst>
              <a:ext uri="{FF2B5EF4-FFF2-40B4-BE49-F238E27FC236}">
                <a16:creationId xmlns:a16="http://schemas.microsoft.com/office/drawing/2014/main" id="{0D3175BB-9A67-7537-6AA5-FF32DFB56C9B}"/>
              </a:ext>
            </a:extLst>
          </p:cNvPr>
          <p:cNvSpPr>
            <a:spLocks noGrp="1"/>
          </p:cNvSpPr>
          <p:nvPr>
            <p:ph type="body" sz="quarter" idx="10"/>
          </p:nvPr>
        </p:nvSpPr>
        <p:spPr/>
        <p:txBody>
          <a:bodyPr/>
          <a:lstStyle/>
          <a:p>
            <a:endParaRPr lang="en-US"/>
          </a:p>
        </p:txBody>
      </p:sp>
      <p:grpSp>
        <p:nvGrpSpPr>
          <p:cNvPr id="9" name="Group 8">
            <a:extLst>
              <a:ext uri="{FF2B5EF4-FFF2-40B4-BE49-F238E27FC236}">
                <a16:creationId xmlns:a16="http://schemas.microsoft.com/office/drawing/2014/main" id="{1A926BD5-A510-AFAA-F0D7-18797770648C}"/>
              </a:ext>
            </a:extLst>
          </p:cNvPr>
          <p:cNvGrpSpPr/>
          <p:nvPr/>
        </p:nvGrpSpPr>
        <p:grpSpPr>
          <a:xfrm>
            <a:off x="1521617" y="2327201"/>
            <a:ext cx="6100763" cy="3371850"/>
            <a:chOff x="3462092" y="2991349"/>
            <a:chExt cx="2629387" cy="1264544"/>
          </a:xfrm>
        </p:grpSpPr>
        <p:pic>
          <p:nvPicPr>
            <p:cNvPr id="4" name="Picture 3" descr="Icon&#10;&#10;Description automatically generated">
              <a:extLst>
                <a:ext uri="{FF2B5EF4-FFF2-40B4-BE49-F238E27FC236}">
                  <a16:creationId xmlns:a16="http://schemas.microsoft.com/office/drawing/2014/main" id="{C32C1485-2762-6364-13E1-E2B1AC9CB2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99988">
              <a:off x="5419302" y="3212440"/>
              <a:ext cx="672177" cy="1043453"/>
            </a:xfrm>
            <a:prstGeom prst="rect">
              <a:avLst/>
            </a:prstGeom>
            <a:ln>
              <a:solidFill>
                <a:schemeClr val="tx1"/>
              </a:solidFill>
            </a:ln>
          </p:spPr>
        </p:pic>
        <p:pic>
          <p:nvPicPr>
            <p:cNvPr id="5" name="Picture 4" descr="Icon&#10;&#10;Description automatically generated">
              <a:extLst>
                <a:ext uri="{FF2B5EF4-FFF2-40B4-BE49-F238E27FC236}">
                  <a16:creationId xmlns:a16="http://schemas.microsoft.com/office/drawing/2014/main" id="{264A2F54-9D70-627F-9A4E-3DBFCB9EAF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1248">
              <a:off x="4881407" y="3062758"/>
              <a:ext cx="752959" cy="1043453"/>
            </a:xfrm>
            <a:prstGeom prst="rect">
              <a:avLst/>
            </a:prstGeom>
            <a:ln>
              <a:solidFill>
                <a:schemeClr val="tx1"/>
              </a:solidFill>
            </a:ln>
          </p:spPr>
        </p:pic>
        <p:pic>
          <p:nvPicPr>
            <p:cNvPr id="6" name="Picture 5" descr="Icon&#10;&#10;Description automatically generated">
              <a:extLst>
                <a:ext uri="{FF2B5EF4-FFF2-40B4-BE49-F238E27FC236}">
                  <a16:creationId xmlns:a16="http://schemas.microsoft.com/office/drawing/2014/main" id="{05190CF7-5D83-2F8E-FF54-5EA16807CA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9342" y="2991349"/>
              <a:ext cx="709647" cy="1043453"/>
            </a:xfrm>
            <a:prstGeom prst="rect">
              <a:avLst/>
            </a:prstGeom>
            <a:ln>
              <a:solidFill>
                <a:schemeClr val="tx1"/>
              </a:solidFill>
            </a:ln>
          </p:spPr>
        </p:pic>
        <p:pic>
          <p:nvPicPr>
            <p:cNvPr id="7" name="Picture 6" descr="Icon&#10;&#10;Description automatically generated with medium confidence">
              <a:extLst>
                <a:ext uri="{FF2B5EF4-FFF2-40B4-BE49-F238E27FC236}">
                  <a16:creationId xmlns:a16="http://schemas.microsoft.com/office/drawing/2014/main" id="{83682003-5D12-9163-3B27-D82A24C96E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84076">
              <a:off x="3917351" y="3034342"/>
              <a:ext cx="693254" cy="1043453"/>
            </a:xfrm>
            <a:prstGeom prst="rect">
              <a:avLst/>
            </a:prstGeom>
            <a:ln>
              <a:solidFill>
                <a:schemeClr val="tx1"/>
              </a:solidFill>
            </a:ln>
          </p:spPr>
        </p:pic>
        <p:pic>
          <p:nvPicPr>
            <p:cNvPr id="8" name="Picture 7" descr="Icon&#10;&#10;Description automatically generated">
              <a:extLst>
                <a:ext uri="{FF2B5EF4-FFF2-40B4-BE49-F238E27FC236}">
                  <a16:creationId xmlns:a16="http://schemas.microsoft.com/office/drawing/2014/main" id="{1430ADFC-D7EA-5F11-0B34-D904FA4DB8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380984">
              <a:off x="3462092" y="3168882"/>
              <a:ext cx="713941" cy="1043452"/>
            </a:xfrm>
            <a:prstGeom prst="rect">
              <a:avLst/>
            </a:prstGeom>
            <a:ln>
              <a:solidFill>
                <a:schemeClr val="tx1"/>
              </a:solidFill>
            </a:ln>
          </p:spPr>
        </p:pic>
      </p:grpSp>
    </p:spTree>
    <p:extLst>
      <p:ext uri="{BB962C8B-B14F-4D97-AF65-F5344CB8AC3E}">
        <p14:creationId xmlns:p14="http://schemas.microsoft.com/office/powerpoint/2010/main" val="53750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06C3F-91D1-B22F-C539-E7BF58806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AAC06-4D1C-A531-A072-922E3303B53D}"/>
              </a:ext>
            </a:extLst>
          </p:cNvPr>
          <p:cNvSpPr>
            <a:spLocks noGrp="1"/>
          </p:cNvSpPr>
          <p:nvPr>
            <p:ph type="title"/>
          </p:nvPr>
        </p:nvSpPr>
        <p:spPr/>
        <p:txBody>
          <a:bodyPr/>
          <a:lstStyle/>
          <a:p>
            <a:pPr>
              <a:lnSpc>
                <a:spcPct val="100000"/>
              </a:lnSpc>
            </a:pPr>
            <a:r>
              <a:rPr lang="en-US" dirty="0"/>
              <a:t>Speedy sounds + Fred = decoding</a:t>
            </a:r>
          </a:p>
        </p:txBody>
      </p:sp>
      <p:sp>
        <p:nvSpPr>
          <p:cNvPr id="3" name="Text Placeholder 2">
            <a:extLst>
              <a:ext uri="{FF2B5EF4-FFF2-40B4-BE49-F238E27FC236}">
                <a16:creationId xmlns:a16="http://schemas.microsoft.com/office/drawing/2014/main" id="{B2B88F24-466A-A5CF-ABA4-83DE25CCC2C5}"/>
              </a:ext>
            </a:extLst>
          </p:cNvPr>
          <p:cNvSpPr>
            <a:spLocks noGrp="1"/>
          </p:cNvSpPr>
          <p:nvPr>
            <p:ph type="body" sz="quarter" idx="10"/>
          </p:nvPr>
        </p:nvSpPr>
        <p:spPr>
          <a:xfrm>
            <a:off x="612037" y="1947664"/>
            <a:ext cx="7919927" cy="3720330"/>
          </a:xfrm>
        </p:spPr>
        <p:txBody>
          <a:bodyPr/>
          <a:lstStyle/>
          <a:p>
            <a:pPr>
              <a:lnSpc>
                <a:spcPct val="100000"/>
              </a:lnSpc>
            </a:pPr>
            <a:endParaRPr lang="en-US" dirty="0">
              <a:latin typeface="+mn-lt"/>
            </a:endParaRPr>
          </a:p>
        </p:txBody>
      </p:sp>
      <p:pic>
        <p:nvPicPr>
          <p:cNvPr id="8" name="Picture 7" descr="A blue cross on a white background&#10;&#10;Description automatically generated">
            <a:extLst>
              <a:ext uri="{FF2B5EF4-FFF2-40B4-BE49-F238E27FC236}">
                <a16:creationId xmlns:a16="http://schemas.microsoft.com/office/drawing/2014/main" id="{342A44EB-6643-EDB6-E875-6C815C182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0458" y="3256317"/>
            <a:ext cx="838200" cy="927100"/>
          </a:xfrm>
          <a:prstGeom prst="rect">
            <a:avLst/>
          </a:prstGeom>
        </p:spPr>
      </p:pic>
      <p:pic>
        <p:nvPicPr>
          <p:cNvPr id="9" name="Picture 8">
            <a:extLst>
              <a:ext uri="{FF2B5EF4-FFF2-40B4-BE49-F238E27FC236}">
                <a16:creationId xmlns:a16="http://schemas.microsoft.com/office/drawing/2014/main" id="{59A7A787-2BE6-C063-26F3-5D2649D29674}"/>
              </a:ext>
            </a:extLst>
          </p:cNvPr>
          <p:cNvPicPr>
            <a:picLocks noChangeAspect="1"/>
          </p:cNvPicPr>
          <p:nvPr/>
        </p:nvPicPr>
        <p:blipFill rotWithShape="1">
          <a:blip r:embed="rId4">
            <a:extLst>
              <a:ext uri="{28A0092B-C50C-407E-A947-70E740481C1C}">
                <a14:useLocalDpi xmlns:a14="http://schemas.microsoft.com/office/drawing/2010/main" val="0"/>
              </a:ext>
            </a:extLst>
          </a:blip>
          <a:srcRect l="37724" t="20404" r="37852" b="20489"/>
          <a:stretch/>
        </p:blipFill>
        <p:spPr>
          <a:xfrm>
            <a:off x="612036" y="2147672"/>
            <a:ext cx="2484783" cy="3382427"/>
          </a:xfrm>
          <a:prstGeom prst="rect">
            <a:avLst/>
          </a:prstGeom>
        </p:spPr>
      </p:pic>
      <p:pic>
        <p:nvPicPr>
          <p:cNvPr id="10" name="Picture 9">
            <a:extLst>
              <a:ext uri="{FF2B5EF4-FFF2-40B4-BE49-F238E27FC236}">
                <a16:creationId xmlns:a16="http://schemas.microsoft.com/office/drawing/2014/main" id="{6CAE35CD-1738-C49F-231D-74FAC1D7E9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278453" y="2553010"/>
            <a:ext cx="4572000" cy="2571750"/>
          </a:xfrm>
          <a:prstGeom prst="rect">
            <a:avLst/>
          </a:prstGeom>
        </p:spPr>
      </p:pic>
    </p:spTree>
    <p:extLst>
      <p:ext uri="{BB962C8B-B14F-4D97-AF65-F5344CB8AC3E}">
        <p14:creationId xmlns:p14="http://schemas.microsoft.com/office/powerpoint/2010/main" val="219419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FE576-6244-739C-FAAD-1D904C93EF0B}"/>
              </a:ext>
            </a:extLst>
          </p:cNvPr>
          <p:cNvSpPr>
            <a:spLocks noGrp="1"/>
          </p:cNvSpPr>
          <p:nvPr>
            <p:ph type="title"/>
          </p:nvPr>
        </p:nvSpPr>
        <p:spPr/>
        <p:txBody>
          <a:bodyPr/>
          <a:lstStyle/>
          <a:p>
            <a:r>
              <a:rPr lang="en-US" dirty="0"/>
              <a:t>Virtual Classroom Set 1 sounds</a:t>
            </a:r>
          </a:p>
        </p:txBody>
      </p:sp>
      <p:sp>
        <p:nvSpPr>
          <p:cNvPr id="3" name="Text Placeholder 2">
            <a:extLst>
              <a:ext uri="{FF2B5EF4-FFF2-40B4-BE49-F238E27FC236}">
                <a16:creationId xmlns:a16="http://schemas.microsoft.com/office/drawing/2014/main" id="{9BC5445C-2BFF-1C96-79E6-9EA71776B987}"/>
              </a:ext>
            </a:extLst>
          </p:cNvPr>
          <p:cNvSpPr>
            <a:spLocks noGrp="1"/>
          </p:cNvSpPr>
          <p:nvPr>
            <p:ph type="body" sz="quarter" idx="10"/>
          </p:nvPr>
        </p:nvSpPr>
        <p:spPr/>
        <p:txBody>
          <a:bodyPr/>
          <a:lstStyle/>
          <a:p>
            <a:endParaRPr lang="en-US"/>
          </a:p>
        </p:txBody>
      </p:sp>
      <p:pic>
        <p:nvPicPr>
          <p:cNvPr id="7" name="Picture 6" descr="A person pointing at a sign&#10;&#10;AI-generated content may be incorrect.">
            <a:extLst>
              <a:ext uri="{FF2B5EF4-FFF2-40B4-BE49-F238E27FC236}">
                <a16:creationId xmlns:a16="http://schemas.microsoft.com/office/drawing/2014/main" id="{C8C01CAC-373B-49F5-392F-F5C1628103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57697"/>
            <a:ext cx="9144000" cy="4996763"/>
          </a:xfrm>
          <a:prstGeom prst="rect">
            <a:avLst/>
          </a:prstGeom>
        </p:spPr>
      </p:pic>
    </p:spTree>
    <p:extLst>
      <p:ext uri="{BB962C8B-B14F-4D97-AF65-F5344CB8AC3E}">
        <p14:creationId xmlns:p14="http://schemas.microsoft.com/office/powerpoint/2010/main" val="886871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A360D-CAD6-2692-9BA5-186B35EBA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8BD7F-78C9-B733-0928-5D9E6223CE9A}"/>
              </a:ext>
            </a:extLst>
          </p:cNvPr>
          <p:cNvSpPr>
            <a:spLocks noGrp="1"/>
          </p:cNvSpPr>
          <p:nvPr>
            <p:ph type="title"/>
          </p:nvPr>
        </p:nvSpPr>
        <p:spPr/>
        <p:txBody>
          <a:bodyPr/>
          <a:lstStyle/>
          <a:p>
            <a:r>
              <a:rPr lang="en-US" dirty="0"/>
              <a:t>Virtual Classroom Pinny time</a:t>
            </a:r>
          </a:p>
        </p:txBody>
      </p:sp>
      <p:sp>
        <p:nvSpPr>
          <p:cNvPr id="3" name="Text Placeholder 2">
            <a:extLst>
              <a:ext uri="{FF2B5EF4-FFF2-40B4-BE49-F238E27FC236}">
                <a16:creationId xmlns:a16="http://schemas.microsoft.com/office/drawing/2014/main" id="{203574FE-8012-E20D-F7A1-78D3FCBD5A79}"/>
              </a:ext>
            </a:extLst>
          </p:cNvPr>
          <p:cNvSpPr>
            <a:spLocks noGrp="1"/>
          </p:cNvSpPr>
          <p:nvPr>
            <p:ph type="body" sz="quarter" idx="10"/>
          </p:nvPr>
        </p:nvSpPr>
        <p:spPr/>
        <p:txBody>
          <a:bodyPr/>
          <a:lstStyle/>
          <a:p>
            <a:endParaRPr lang="en-US"/>
          </a:p>
        </p:txBody>
      </p:sp>
      <p:pic>
        <p:nvPicPr>
          <p:cNvPr id="6" name="Picture 5" descr="A person holding a sign&#10;&#10;Description automatically generated with medium confidence">
            <a:extLst>
              <a:ext uri="{FF2B5EF4-FFF2-40B4-BE49-F238E27FC236}">
                <a16:creationId xmlns:a16="http://schemas.microsoft.com/office/drawing/2014/main" id="{2C0C6C70-59C5-0D64-882B-7C5A713656D4}"/>
              </a:ext>
            </a:extLst>
          </p:cNvPr>
          <p:cNvPicPr>
            <a:picLocks noChangeAspect="1"/>
          </p:cNvPicPr>
          <p:nvPr/>
        </p:nvPicPr>
        <p:blipFill>
          <a:blip r:embed="rId3"/>
          <a:stretch>
            <a:fillRect/>
          </a:stretch>
        </p:blipFill>
        <p:spPr>
          <a:xfrm>
            <a:off x="1" y="1757363"/>
            <a:ext cx="9144000" cy="5100637"/>
          </a:xfrm>
          <a:prstGeom prst="rect">
            <a:avLst/>
          </a:prstGeom>
        </p:spPr>
      </p:pic>
    </p:spTree>
    <p:extLst>
      <p:ext uri="{BB962C8B-B14F-4D97-AF65-F5344CB8AC3E}">
        <p14:creationId xmlns:p14="http://schemas.microsoft.com/office/powerpoint/2010/main" val="2836015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6156-A12E-999B-592E-B5C7C1BE3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B7002-0943-75C8-4245-8E66611C0062}"/>
              </a:ext>
            </a:extLst>
          </p:cNvPr>
          <p:cNvSpPr>
            <a:spLocks noGrp="1"/>
          </p:cNvSpPr>
          <p:nvPr>
            <p:ph type="title"/>
          </p:nvPr>
        </p:nvSpPr>
        <p:spPr/>
        <p:txBody>
          <a:bodyPr/>
          <a:lstStyle/>
          <a:p>
            <a:r>
              <a:rPr lang="en-US" dirty="0"/>
              <a:t>Pupil pathways</a:t>
            </a:r>
          </a:p>
        </p:txBody>
      </p:sp>
      <p:sp>
        <p:nvSpPr>
          <p:cNvPr id="4" name="Text Placeholder 3">
            <a:extLst>
              <a:ext uri="{FF2B5EF4-FFF2-40B4-BE49-F238E27FC236}">
                <a16:creationId xmlns:a16="http://schemas.microsoft.com/office/drawing/2014/main" id="{7E001CED-3FF3-B84F-97F4-D4A1575A564D}"/>
              </a:ext>
            </a:extLst>
          </p:cNvPr>
          <p:cNvSpPr>
            <a:spLocks noGrp="1"/>
          </p:cNvSpPr>
          <p:nvPr>
            <p:ph type="body" sz="quarter" idx="10"/>
          </p:nvPr>
        </p:nvSpPr>
        <p:spPr/>
        <p:txBody>
          <a:bodyPr/>
          <a:lstStyle/>
          <a:p>
            <a:endParaRPr lang="en-US"/>
          </a:p>
        </p:txBody>
      </p:sp>
      <p:pic>
        <p:nvPicPr>
          <p:cNvPr id="5" name="Content Placeholder 4" descr="A screenshot of a video chat&#10;&#10;AI-generated content may be incorrect.">
            <a:extLst>
              <a:ext uri="{FF2B5EF4-FFF2-40B4-BE49-F238E27FC236}">
                <a16:creationId xmlns:a16="http://schemas.microsoft.com/office/drawing/2014/main" id="{892B303F-1EA5-5114-D1EA-4A8F27244941}"/>
              </a:ext>
            </a:extLst>
          </p:cNvPr>
          <p:cNvPicPr>
            <a:picLocks noChangeAspect="1"/>
          </p:cNvPicPr>
          <p:nvPr/>
        </p:nvPicPr>
        <p:blipFill>
          <a:blip r:embed="rId3"/>
          <a:stretch>
            <a:fillRect/>
          </a:stretch>
        </p:blipFill>
        <p:spPr>
          <a:xfrm>
            <a:off x="2497185" y="2537483"/>
            <a:ext cx="6323287" cy="2699830"/>
          </a:xfrm>
          <a:prstGeom prst="rect">
            <a:avLst/>
          </a:prstGeom>
        </p:spPr>
      </p:pic>
      <p:pic>
        <p:nvPicPr>
          <p:cNvPr id="6" name="Picture 5" descr="A screenshot of a qr code&#10;&#10;AI-generated content may be incorrect.">
            <a:extLst>
              <a:ext uri="{FF2B5EF4-FFF2-40B4-BE49-F238E27FC236}">
                <a16:creationId xmlns:a16="http://schemas.microsoft.com/office/drawing/2014/main" id="{6D208315-E678-7B01-460B-DC1264777094}"/>
              </a:ext>
            </a:extLst>
          </p:cNvPr>
          <p:cNvPicPr>
            <a:picLocks noChangeAspect="1"/>
          </p:cNvPicPr>
          <p:nvPr/>
        </p:nvPicPr>
        <p:blipFill>
          <a:blip r:embed="rId4"/>
          <a:srcRect l="2858" r="3297" b="-3"/>
          <a:stretch>
            <a:fillRect/>
          </a:stretch>
        </p:blipFill>
        <p:spPr>
          <a:xfrm>
            <a:off x="323528" y="2537483"/>
            <a:ext cx="2127484" cy="2699830"/>
          </a:xfrm>
          <a:prstGeom prst="rect">
            <a:avLst/>
          </a:prstGeom>
          <a:noFill/>
        </p:spPr>
      </p:pic>
    </p:spTree>
    <p:extLst>
      <p:ext uri="{BB962C8B-B14F-4D97-AF65-F5344CB8AC3E}">
        <p14:creationId xmlns:p14="http://schemas.microsoft.com/office/powerpoint/2010/main" val="208522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25B64-9B53-1111-605A-A41893AFF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2F4E9-CFFF-A180-ADED-097CD0D340BA}"/>
              </a:ext>
            </a:extLst>
          </p:cNvPr>
          <p:cNvSpPr>
            <a:spLocks noGrp="1"/>
          </p:cNvSpPr>
          <p:nvPr>
            <p:ph type="title"/>
          </p:nvPr>
        </p:nvSpPr>
        <p:spPr>
          <a:xfrm>
            <a:off x="612036" y="748683"/>
            <a:ext cx="7327632" cy="1198981"/>
          </a:xfrm>
        </p:spPr>
        <p:txBody>
          <a:bodyPr/>
          <a:lstStyle/>
          <a:p>
            <a:r>
              <a:rPr lang="en-US" dirty="0"/>
              <a:t>How do I use the Virtual Classroom?</a:t>
            </a:r>
          </a:p>
        </p:txBody>
      </p:sp>
      <p:sp>
        <p:nvSpPr>
          <p:cNvPr id="3" name="Text Placeholder 2">
            <a:extLst>
              <a:ext uri="{FF2B5EF4-FFF2-40B4-BE49-F238E27FC236}">
                <a16:creationId xmlns:a16="http://schemas.microsoft.com/office/drawing/2014/main" id="{DB5B2B1F-63B6-D354-1288-2D4021D80100}"/>
              </a:ext>
            </a:extLst>
          </p:cNvPr>
          <p:cNvSpPr>
            <a:spLocks noGrp="1"/>
          </p:cNvSpPr>
          <p:nvPr>
            <p:ph type="body" sz="quarter" idx="10"/>
          </p:nvPr>
        </p:nvSpPr>
        <p:spPr>
          <a:xfrm>
            <a:off x="612037" y="1947664"/>
            <a:ext cx="7919927" cy="3720330"/>
          </a:xfrm>
        </p:spPr>
        <p:txBody>
          <a:bodyPr/>
          <a:lstStyle/>
          <a:p>
            <a:pPr marL="514350" lvl="0" indent="-514350">
              <a:lnSpc>
                <a:spcPct val="100000"/>
              </a:lnSpc>
              <a:buFont typeface="+mj-lt"/>
              <a:buAutoNum type="arabicPeriod"/>
            </a:pPr>
            <a:r>
              <a:rPr lang="en-GB" dirty="0">
                <a:latin typeface="+mn-lt"/>
                <a:ea typeface="Calibri" panose="020F0502020204030204" pitchFamily="34" charset="0"/>
              </a:rPr>
              <a:t>Set aside 10 minutes to watch a film with your child each day.</a:t>
            </a:r>
            <a:endParaRPr lang="en-GB" dirty="0">
              <a:latin typeface="+mn-lt"/>
              <a:ea typeface="Times New Roman" panose="02020603050405020304" pitchFamily="18" charset="0"/>
            </a:endParaRPr>
          </a:p>
          <a:p>
            <a:pPr marL="514350" lvl="0" indent="-514350">
              <a:lnSpc>
                <a:spcPct val="100000"/>
              </a:lnSpc>
              <a:buFont typeface="+mj-lt"/>
              <a:buAutoNum type="arabicPeriod"/>
            </a:pPr>
            <a:r>
              <a:rPr lang="en-GB" dirty="0">
                <a:latin typeface="+mn-lt"/>
                <a:ea typeface="Calibri" panose="020F0502020204030204" pitchFamily="34" charset="0"/>
              </a:rPr>
              <a:t>Find a quiet space for your child to watch the film on a laptop or tablet.</a:t>
            </a:r>
            <a:endParaRPr lang="en-GB" dirty="0">
              <a:latin typeface="+mn-lt"/>
              <a:ea typeface="Times New Roman" panose="02020603050405020304" pitchFamily="18" charset="0"/>
            </a:endParaRPr>
          </a:p>
          <a:p>
            <a:pPr marL="514350" lvl="0" indent="-514350">
              <a:lnSpc>
                <a:spcPct val="100000"/>
              </a:lnSpc>
              <a:buFont typeface="+mj-lt"/>
              <a:buAutoNum type="arabicPeriod"/>
            </a:pPr>
            <a:r>
              <a:rPr lang="en-GB" dirty="0">
                <a:latin typeface="+mn-lt"/>
                <a:ea typeface="Calibri" panose="020F0502020204030204" pitchFamily="34" charset="0"/>
              </a:rPr>
              <a:t>Praise your child as they join in with the lesson – make it fun!</a:t>
            </a:r>
          </a:p>
          <a:p>
            <a:pPr lvl="0">
              <a:lnSpc>
                <a:spcPct val="100000"/>
              </a:lnSpc>
            </a:pPr>
            <a:endParaRPr lang="en-GB" dirty="0">
              <a:latin typeface="+mn-lt"/>
              <a:ea typeface="Times New Roman" panose="02020603050405020304" pitchFamily="18" charset="0"/>
            </a:endParaRPr>
          </a:p>
          <a:p>
            <a:pPr>
              <a:lnSpc>
                <a:spcPct val="100000"/>
              </a:lnSpc>
            </a:pPr>
            <a:r>
              <a:rPr lang="en-GB" dirty="0">
                <a:latin typeface="+mn-lt"/>
                <a:ea typeface="Calibri" panose="020F0502020204030204" pitchFamily="34" charset="0"/>
              </a:rPr>
              <a:t>The more they practise using these films, the quicker they’ll learn to read.</a:t>
            </a:r>
            <a:r>
              <a:rPr lang="en-GB" dirty="0">
                <a:latin typeface="+mn-lt"/>
              </a:rPr>
              <a:t> </a:t>
            </a:r>
            <a:endParaRPr lang="en-GB" dirty="0">
              <a:latin typeface="+mn-lt"/>
              <a:ea typeface="Times New Roman" panose="02020603050405020304" pitchFamily="18" charset="0"/>
            </a:endParaRPr>
          </a:p>
          <a:p>
            <a:endParaRPr lang="en-US" dirty="0">
              <a:latin typeface="+mn-lt"/>
            </a:endParaRPr>
          </a:p>
        </p:txBody>
      </p:sp>
      <p:pic>
        <p:nvPicPr>
          <p:cNvPr id="4" name="Picture 3" descr="A blue line on a black background&#10;&#10;Description automatically generated">
            <a:extLst>
              <a:ext uri="{FF2B5EF4-FFF2-40B4-BE49-F238E27FC236}">
                <a16:creationId xmlns:a16="http://schemas.microsoft.com/office/drawing/2014/main" id="{3B98DF9E-4914-E63E-EA89-567207974E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4315" y="1051455"/>
            <a:ext cx="3798277" cy="525986"/>
          </a:xfrm>
          <a:prstGeom prst="rect">
            <a:avLst/>
          </a:prstGeom>
        </p:spPr>
      </p:pic>
    </p:spTree>
    <p:extLst>
      <p:ext uri="{BB962C8B-B14F-4D97-AF65-F5344CB8AC3E}">
        <p14:creationId xmlns:p14="http://schemas.microsoft.com/office/powerpoint/2010/main" val="64452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2957-5AA6-C78E-7D26-ACBC37A60C71}"/>
              </a:ext>
            </a:extLst>
          </p:cNvPr>
          <p:cNvSpPr>
            <a:spLocks noGrp="1"/>
          </p:cNvSpPr>
          <p:nvPr>
            <p:ph type="title"/>
          </p:nvPr>
        </p:nvSpPr>
        <p:spPr/>
        <p:txBody>
          <a:bodyPr/>
          <a:lstStyle/>
          <a:p>
            <a:r>
              <a:rPr lang="en-US" dirty="0"/>
              <a:t>Practice at home</a:t>
            </a:r>
          </a:p>
        </p:txBody>
      </p:sp>
      <p:sp>
        <p:nvSpPr>
          <p:cNvPr id="3" name="Text Placeholder 2">
            <a:extLst>
              <a:ext uri="{FF2B5EF4-FFF2-40B4-BE49-F238E27FC236}">
                <a16:creationId xmlns:a16="http://schemas.microsoft.com/office/drawing/2014/main" id="{5441A80A-75F5-58B5-9944-5116C50C7FF0}"/>
              </a:ext>
            </a:extLst>
          </p:cNvPr>
          <p:cNvSpPr>
            <a:spLocks noGrp="1"/>
          </p:cNvSpPr>
          <p:nvPr>
            <p:ph type="body" sz="quarter" idx="10"/>
          </p:nvPr>
        </p:nvSpPr>
        <p:spPr/>
        <p:txBody>
          <a:bodyPr/>
          <a:lstStyle/>
          <a:p>
            <a:endParaRPr lang="en-US"/>
          </a:p>
        </p:txBody>
      </p:sp>
      <p:pic>
        <p:nvPicPr>
          <p:cNvPr id="4" name="Picture 3" descr="Icon&#10;&#10;Description automatically generated">
            <a:extLst>
              <a:ext uri="{FF2B5EF4-FFF2-40B4-BE49-F238E27FC236}">
                <a16:creationId xmlns:a16="http://schemas.microsoft.com/office/drawing/2014/main" id="{2CA9A232-1377-D09B-6077-41448ABC86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99988">
            <a:off x="5419302" y="3212440"/>
            <a:ext cx="672177" cy="1043453"/>
          </a:xfrm>
          <a:prstGeom prst="rect">
            <a:avLst/>
          </a:prstGeom>
          <a:ln>
            <a:solidFill>
              <a:schemeClr val="tx1"/>
            </a:solidFill>
          </a:ln>
        </p:spPr>
      </p:pic>
      <p:pic>
        <p:nvPicPr>
          <p:cNvPr id="5" name="Picture 4" descr="Icon&#10;&#10;Description automatically generated">
            <a:extLst>
              <a:ext uri="{FF2B5EF4-FFF2-40B4-BE49-F238E27FC236}">
                <a16:creationId xmlns:a16="http://schemas.microsoft.com/office/drawing/2014/main" id="{5944CF07-6197-52C2-305F-1AB0277C7B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1248">
            <a:off x="4881407" y="3062758"/>
            <a:ext cx="752959" cy="1043453"/>
          </a:xfrm>
          <a:prstGeom prst="rect">
            <a:avLst/>
          </a:prstGeom>
          <a:ln>
            <a:solidFill>
              <a:schemeClr val="tx1"/>
            </a:solidFill>
          </a:ln>
        </p:spPr>
      </p:pic>
      <p:pic>
        <p:nvPicPr>
          <p:cNvPr id="6" name="Picture 5" descr="Icon&#10;&#10;Description automatically generated">
            <a:extLst>
              <a:ext uri="{FF2B5EF4-FFF2-40B4-BE49-F238E27FC236}">
                <a16:creationId xmlns:a16="http://schemas.microsoft.com/office/drawing/2014/main" id="{7C355F79-463B-4CEA-AFA9-6AC9B0E0F8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9342" y="2991349"/>
            <a:ext cx="709647" cy="1043453"/>
          </a:xfrm>
          <a:prstGeom prst="rect">
            <a:avLst/>
          </a:prstGeom>
          <a:ln>
            <a:solidFill>
              <a:schemeClr val="tx1"/>
            </a:solidFill>
          </a:ln>
        </p:spPr>
      </p:pic>
      <p:pic>
        <p:nvPicPr>
          <p:cNvPr id="7" name="Picture 6" descr="Icon&#10;&#10;Description automatically generated with medium confidence">
            <a:extLst>
              <a:ext uri="{FF2B5EF4-FFF2-40B4-BE49-F238E27FC236}">
                <a16:creationId xmlns:a16="http://schemas.microsoft.com/office/drawing/2014/main" id="{EC12ECD4-EA96-3ADD-2567-C1D023CD9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84076">
            <a:off x="3917351" y="3034342"/>
            <a:ext cx="693254" cy="1043453"/>
          </a:xfrm>
          <a:prstGeom prst="rect">
            <a:avLst/>
          </a:prstGeom>
          <a:ln>
            <a:solidFill>
              <a:schemeClr val="tx1"/>
            </a:solidFill>
          </a:ln>
        </p:spPr>
      </p:pic>
      <p:pic>
        <p:nvPicPr>
          <p:cNvPr id="8" name="Picture 7" descr="Icon&#10;&#10;Description automatically generated">
            <a:extLst>
              <a:ext uri="{FF2B5EF4-FFF2-40B4-BE49-F238E27FC236}">
                <a16:creationId xmlns:a16="http://schemas.microsoft.com/office/drawing/2014/main" id="{EA21F585-D9D0-7B67-C233-AB82DF46B6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380984">
            <a:off x="3462092" y="3168882"/>
            <a:ext cx="713941" cy="1043452"/>
          </a:xfrm>
          <a:prstGeom prst="rect">
            <a:avLst/>
          </a:prstGeom>
          <a:ln>
            <a:solidFill>
              <a:schemeClr val="tx1"/>
            </a:solidFill>
          </a:ln>
        </p:spPr>
      </p:pic>
      <p:pic>
        <p:nvPicPr>
          <p:cNvPr id="9" name="Picture 2">
            <a:extLst>
              <a:ext uri="{FF2B5EF4-FFF2-40B4-BE49-F238E27FC236}">
                <a16:creationId xmlns:a16="http://schemas.microsoft.com/office/drawing/2014/main" id="{D14475BC-8D21-2DDD-3A28-C385ADF29C52}"/>
              </a:ext>
            </a:extLst>
          </p:cNvPr>
          <p:cNvPicPr>
            <a:picLocks noChangeAspect="1" noChangeArrowheads="1"/>
          </p:cNvPicPr>
          <p:nvPr/>
        </p:nvPicPr>
        <p:blipFill>
          <a:blip r:embed="rId8"/>
          <a:srcRect/>
          <a:stretch/>
        </p:blipFill>
        <p:spPr bwMode="auto">
          <a:xfrm>
            <a:off x="296724" y="2630927"/>
            <a:ext cx="1379240" cy="19535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5B9EFB9-4D51-A934-0C36-98E262F4C523}"/>
              </a:ext>
            </a:extLst>
          </p:cNvPr>
          <p:cNvPicPr>
            <a:picLocks noChangeAspect="1"/>
          </p:cNvPicPr>
          <p:nvPr/>
        </p:nvPicPr>
        <p:blipFill>
          <a:blip r:embed="rId9"/>
          <a:srcRect/>
          <a:stretch/>
        </p:blipFill>
        <p:spPr>
          <a:xfrm>
            <a:off x="1777308" y="2616038"/>
            <a:ext cx="1392216" cy="2081222"/>
          </a:xfrm>
          <a:prstGeom prst="rect">
            <a:avLst/>
          </a:prstGeom>
        </p:spPr>
      </p:pic>
      <p:pic>
        <p:nvPicPr>
          <p:cNvPr id="2050" name="Picture 2" descr="Read Write Inc.: My Reading and Writing Kit">
            <a:extLst>
              <a:ext uri="{FF2B5EF4-FFF2-40B4-BE49-F238E27FC236}">
                <a16:creationId xmlns:a16="http://schemas.microsoft.com/office/drawing/2014/main" id="{DE6A0BC1-E159-2402-B7F3-46B3A7F2433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68147" y="2541006"/>
            <a:ext cx="2123342" cy="2400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110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3B0B7-4C0C-7C15-DFB3-6FFDB039F8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57C7C-4811-92C4-CF95-F5F2F7BF490F}"/>
              </a:ext>
            </a:extLst>
          </p:cNvPr>
          <p:cNvSpPr>
            <a:spLocks noGrp="1"/>
          </p:cNvSpPr>
          <p:nvPr>
            <p:ph type="title"/>
          </p:nvPr>
        </p:nvSpPr>
        <p:spPr/>
        <p:txBody>
          <a:bodyPr/>
          <a:lstStyle/>
          <a:p>
            <a:r>
              <a:rPr lang="en-US" dirty="0"/>
              <a:t>Teaching letter formation</a:t>
            </a:r>
          </a:p>
        </p:txBody>
      </p:sp>
      <p:sp>
        <p:nvSpPr>
          <p:cNvPr id="11" name="Text Placeholder 10">
            <a:extLst>
              <a:ext uri="{FF2B5EF4-FFF2-40B4-BE49-F238E27FC236}">
                <a16:creationId xmlns:a16="http://schemas.microsoft.com/office/drawing/2014/main" id="{CD802069-5213-4EC8-8845-F6A29B52BA7E}"/>
              </a:ext>
            </a:extLst>
          </p:cNvPr>
          <p:cNvSpPr>
            <a:spLocks noGrp="1"/>
          </p:cNvSpPr>
          <p:nvPr>
            <p:ph type="body" sz="quarter" idx="10"/>
          </p:nvPr>
        </p:nvSpPr>
        <p:spPr/>
        <p:txBody>
          <a:bodyPr/>
          <a:lstStyle/>
          <a:p>
            <a:endParaRPr lang="en-US"/>
          </a:p>
        </p:txBody>
      </p:sp>
      <p:pic>
        <p:nvPicPr>
          <p:cNvPr id="13" name="Content Placeholder 6" descr="A screenshot of a cell phone&#10;&#10;Description automatically generated">
            <a:extLst>
              <a:ext uri="{FF2B5EF4-FFF2-40B4-BE49-F238E27FC236}">
                <a16:creationId xmlns:a16="http://schemas.microsoft.com/office/drawing/2014/main" id="{3B67F443-F162-0DAC-01D0-C33E25FB9CE1}"/>
              </a:ext>
            </a:extLst>
          </p:cNvPr>
          <p:cNvPicPr>
            <a:picLocks noChangeAspect="1"/>
          </p:cNvPicPr>
          <p:nvPr/>
        </p:nvPicPr>
        <p:blipFill>
          <a:blip r:embed="rId3"/>
          <a:srcRect t="11925"/>
          <a:stretch>
            <a:fillRect/>
          </a:stretch>
        </p:blipFill>
        <p:spPr>
          <a:xfrm>
            <a:off x="-1" y="1610557"/>
            <a:ext cx="9143999" cy="5079440"/>
          </a:xfrm>
          <a:prstGeom prst="rect">
            <a:avLst/>
          </a:prstGeom>
        </p:spPr>
      </p:pic>
    </p:spTree>
    <p:extLst>
      <p:ext uri="{BB962C8B-B14F-4D97-AF65-F5344CB8AC3E}">
        <p14:creationId xmlns:p14="http://schemas.microsoft.com/office/powerpoint/2010/main" val="7766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B9FA9-09D6-572D-49A1-BAA9906CF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BB27B-D15B-E785-19AE-069F60D89104}"/>
              </a:ext>
            </a:extLst>
          </p:cNvPr>
          <p:cNvSpPr>
            <a:spLocks noGrp="1"/>
          </p:cNvSpPr>
          <p:nvPr>
            <p:ph type="title"/>
          </p:nvPr>
        </p:nvSpPr>
        <p:spPr/>
        <p:txBody>
          <a:bodyPr/>
          <a:lstStyle/>
          <a:p>
            <a:r>
              <a:rPr lang="en-US" dirty="0"/>
              <a:t>What can I do?</a:t>
            </a:r>
          </a:p>
        </p:txBody>
      </p:sp>
      <p:sp>
        <p:nvSpPr>
          <p:cNvPr id="3" name="Text Placeholder 2">
            <a:extLst>
              <a:ext uri="{FF2B5EF4-FFF2-40B4-BE49-F238E27FC236}">
                <a16:creationId xmlns:a16="http://schemas.microsoft.com/office/drawing/2014/main" id="{A966F111-7A21-ECB3-DC6B-7D0792E6B049}"/>
              </a:ext>
            </a:extLst>
          </p:cNvPr>
          <p:cNvSpPr>
            <a:spLocks noGrp="1"/>
          </p:cNvSpPr>
          <p:nvPr>
            <p:ph type="body" sz="quarter" idx="10"/>
          </p:nvPr>
        </p:nvSpPr>
        <p:spPr/>
        <p:txBody>
          <a:bodyPr/>
          <a:lstStyle/>
          <a:p>
            <a:pPr marL="514350" indent="-514350">
              <a:lnSpc>
                <a:spcPct val="100000"/>
              </a:lnSpc>
              <a:buFont typeface="+mj-lt"/>
              <a:buAutoNum type="arabicPeriod"/>
            </a:pPr>
            <a:r>
              <a:rPr lang="en-GB" dirty="0"/>
              <a:t>Use pure sounds rather than letter names.</a:t>
            </a:r>
          </a:p>
          <a:p>
            <a:pPr marL="514350" indent="-514350">
              <a:lnSpc>
                <a:spcPct val="100000"/>
              </a:lnSpc>
              <a:buFont typeface="+mj-lt"/>
              <a:buAutoNum type="arabicPeriod"/>
            </a:pPr>
            <a:r>
              <a:rPr lang="en-GB" dirty="0"/>
              <a:t>Teach the picture names.</a:t>
            </a:r>
          </a:p>
          <a:p>
            <a:pPr marL="514350" indent="-514350">
              <a:lnSpc>
                <a:spcPct val="100000"/>
              </a:lnSpc>
              <a:buFont typeface="+mj-lt"/>
              <a:buAutoNum type="arabicPeriod"/>
            </a:pPr>
            <a:r>
              <a:rPr lang="en-GB" dirty="0"/>
              <a:t>Practise reading sounds speedily.</a:t>
            </a:r>
          </a:p>
          <a:p>
            <a:pPr marL="514350" indent="-514350">
              <a:lnSpc>
                <a:spcPct val="100000"/>
              </a:lnSpc>
              <a:buFont typeface="+mj-lt"/>
              <a:buAutoNum type="arabicPeriod"/>
            </a:pPr>
            <a:r>
              <a:rPr lang="en-GB" dirty="0"/>
              <a:t>Watch the Virtual Classroom films together.</a:t>
            </a:r>
          </a:p>
          <a:p>
            <a:pPr marL="514350" indent="-514350">
              <a:lnSpc>
                <a:spcPct val="100000"/>
              </a:lnSpc>
              <a:buFont typeface="+mj-lt"/>
              <a:buAutoNum type="arabicPeriod"/>
            </a:pPr>
            <a:r>
              <a:rPr lang="en-GB" dirty="0"/>
              <a:t>Use the handwriting phrases to practise writing.</a:t>
            </a:r>
          </a:p>
        </p:txBody>
      </p:sp>
      <p:pic>
        <p:nvPicPr>
          <p:cNvPr id="4" name="Picture 3" descr="A blue line on a black background&#10;&#10;Description automatically generated">
            <a:extLst>
              <a:ext uri="{FF2B5EF4-FFF2-40B4-BE49-F238E27FC236}">
                <a16:creationId xmlns:a16="http://schemas.microsoft.com/office/drawing/2014/main" id="{4B7C74A8-6B96-9964-81FB-9ABE873D1C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036" y="1086948"/>
            <a:ext cx="3027092" cy="584163"/>
          </a:xfrm>
          <a:prstGeom prst="rect">
            <a:avLst/>
          </a:prstGeom>
        </p:spPr>
      </p:pic>
    </p:spTree>
    <p:extLst>
      <p:ext uri="{BB962C8B-B14F-4D97-AF65-F5344CB8AC3E}">
        <p14:creationId xmlns:p14="http://schemas.microsoft.com/office/powerpoint/2010/main" val="206720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934A1A-6D1D-4F5C-726D-2F026B2F9CAC}"/>
              </a:ext>
            </a:extLst>
          </p:cNvPr>
          <p:cNvSpPr/>
          <p:nvPr/>
        </p:nvSpPr>
        <p:spPr>
          <a:xfrm>
            <a:off x="6886575" y="5857875"/>
            <a:ext cx="2257425" cy="1000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512F45-5993-DDFB-C470-FFE8FF4BDF7F}"/>
              </a:ext>
            </a:extLst>
          </p:cNvPr>
          <p:cNvSpPr>
            <a:spLocks noGrp="1"/>
          </p:cNvSpPr>
          <p:nvPr>
            <p:ph type="title"/>
          </p:nvPr>
        </p:nvSpPr>
        <p:spPr/>
        <p:txBody>
          <a:bodyPr/>
          <a:lstStyle/>
          <a:p>
            <a:r>
              <a:rPr lang="en-US" dirty="0"/>
              <a:t>Teaching a Set 1 sound</a:t>
            </a:r>
          </a:p>
        </p:txBody>
      </p:sp>
      <p:sp>
        <p:nvSpPr>
          <p:cNvPr id="3" name="Text Placeholder 2">
            <a:extLst>
              <a:ext uri="{FF2B5EF4-FFF2-40B4-BE49-F238E27FC236}">
                <a16:creationId xmlns:a16="http://schemas.microsoft.com/office/drawing/2014/main" id="{6FD74A38-A702-EF8D-C141-64C926C008B5}"/>
              </a:ext>
            </a:extLst>
          </p:cNvPr>
          <p:cNvSpPr>
            <a:spLocks noGrp="1"/>
          </p:cNvSpPr>
          <p:nvPr>
            <p:ph type="body" sz="quarter" idx="10"/>
          </p:nvPr>
        </p:nvSpPr>
        <p:spPr/>
        <p:txBody>
          <a:bodyPr/>
          <a:lstStyle/>
          <a:p>
            <a:endParaRPr lang="en-US"/>
          </a:p>
        </p:txBody>
      </p:sp>
      <p:pic>
        <p:nvPicPr>
          <p:cNvPr id="7" name="Picture 6" descr="A person sitting in a chair pointing at a white board&#10;&#10;AI-generated content may be incorrect.">
            <a:extLst>
              <a:ext uri="{FF2B5EF4-FFF2-40B4-BE49-F238E27FC236}">
                <a16:creationId xmlns:a16="http://schemas.microsoft.com/office/drawing/2014/main" id="{8AEA2774-01DB-D60C-C1FE-AAD18543CA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22139"/>
            <a:ext cx="9018494" cy="4935861"/>
          </a:xfrm>
          <a:prstGeom prst="rect">
            <a:avLst/>
          </a:prstGeom>
        </p:spPr>
      </p:pic>
    </p:spTree>
    <p:extLst>
      <p:ext uri="{BB962C8B-B14F-4D97-AF65-F5344CB8AC3E}">
        <p14:creationId xmlns:p14="http://schemas.microsoft.com/office/powerpoint/2010/main" val="231128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B1DB5-D7BB-3E6A-B081-6E77CC9FB2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EEC6DEF-6DBB-3A28-8A2C-21FBA72FEE71}"/>
              </a:ext>
            </a:extLst>
          </p:cNvPr>
          <p:cNvSpPr>
            <a:spLocks noGrp="1"/>
          </p:cNvSpPr>
          <p:nvPr>
            <p:ph type="body" sz="quarter" idx="10"/>
          </p:nvPr>
        </p:nvSpPr>
        <p:spPr/>
        <p:txBody>
          <a:bodyPr/>
          <a:lstStyle/>
          <a:p>
            <a:pPr marL="0" indent="0">
              <a:buNone/>
            </a:pPr>
            <a:r>
              <a:rPr lang="en-US" dirty="0"/>
              <a:t>Teach a child to read and keep that child reading and we will change everything.</a:t>
            </a:r>
          </a:p>
          <a:p>
            <a:endParaRPr lang="en-US" dirty="0"/>
          </a:p>
          <a:p>
            <a:pPr marL="0" indent="0">
              <a:buNone/>
            </a:pPr>
            <a:r>
              <a:rPr lang="en-US" b="1" dirty="0"/>
              <a:t>And I mean everything.</a:t>
            </a:r>
          </a:p>
        </p:txBody>
      </p:sp>
      <p:sp>
        <p:nvSpPr>
          <p:cNvPr id="3" name="Text Placeholder 2">
            <a:extLst>
              <a:ext uri="{FF2B5EF4-FFF2-40B4-BE49-F238E27FC236}">
                <a16:creationId xmlns:a16="http://schemas.microsoft.com/office/drawing/2014/main" id="{A2D4AE78-F2C4-49AC-92D7-61BA08FC65B0}"/>
              </a:ext>
            </a:extLst>
          </p:cNvPr>
          <p:cNvSpPr>
            <a:spLocks noGrp="1"/>
          </p:cNvSpPr>
          <p:nvPr>
            <p:ph type="body" sz="quarter" idx="11"/>
          </p:nvPr>
        </p:nvSpPr>
        <p:spPr/>
        <p:txBody>
          <a:bodyPr/>
          <a:lstStyle/>
          <a:p>
            <a:pPr marL="0" indent="0">
              <a:buNone/>
            </a:pPr>
            <a:r>
              <a:rPr lang="en-US" dirty="0"/>
              <a:t>Jeanette Winterson</a:t>
            </a:r>
            <a:endParaRPr lang="en-US" b="1" dirty="0">
              <a:solidFill>
                <a:schemeClr val="accent1"/>
              </a:solidFill>
            </a:endParaRPr>
          </a:p>
        </p:txBody>
      </p:sp>
    </p:spTree>
    <p:extLst>
      <p:ext uri="{BB962C8B-B14F-4D97-AF65-F5344CB8AC3E}">
        <p14:creationId xmlns:p14="http://schemas.microsoft.com/office/powerpoint/2010/main" val="2693148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DC125-3127-B91F-DC44-3C06BA7C942B}"/>
              </a:ext>
            </a:extLst>
          </p:cNvPr>
          <p:cNvSpPr>
            <a:spLocks noGrp="1"/>
          </p:cNvSpPr>
          <p:nvPr>
            <p:ph type="title"/>
          </p:nvPr>
        </p:nvSpPr>
        <p:spPr/>
        <p:txBody>
          <a:bodyPr/>
          <a:lstStyle/>
          <a:p>
            <a:r>
              <a:rPr lang="en-US" dirty="0" err="1"/>
              <a:t>ruthmiskin.com</a:t>
            </a:r>
            <a:endParaRPr lang="en-US" dirty="0"/>
          </a:p>
        </p:txBody>
      </p:sp>
      <p:sp>
        <p:nvSpPr>
          <p:cNvPr id="3" name="Text Placeholder 2">
            <a:extLst>
              <a:ext uri="{FF2B5EF4-FFF2-40B4-BE49-F238E27FC236}">
                <a16:creationId xmlns:a16="http://schemas.microsoft.com/office/drawing/2014/main" id="{381BB0B3-CB98-5FAE-B031-03F74AA250AB}"/>
              </a:ext>
            </a:extLst>
          </p:cNvPr>
          <p:cNvSpPr>
            <a:spLocks noGrp="1"/>
          </p:cNvSpPr>
          <p:nvPr>
            <p:ph type="body" sz="quarter" idx="10"/>
          </p:nvPr>
        </p:nvSpPr>
        <p:spPr/>
        <p:txBody>
          <a:bodyPr/>
          <a:lstStyle/>
          <a:p>
            <a:endParaRPr lang="en-US"/>
          </a:p>
        </p:txBody>
      </p:sp>
      <p:pic>
        <p:nvPicPr>
          <p:cNvPr id="4" name="Picture 3" descr="A screenshot of a video&#10;&#10;AI-generated content may be incorrect.">
            <a:extLst>
              <a:ext uri="{FF2B5EF4-FFF2-40B4-BE49-F238E27FC236}">
                <a16:creationId xmlns:a16="http://schemas.microsoft.com/office/drawing/2014/main" id="{F83CEC67-59D4-DC4D-442F-24158A79E2E4}"/>
              </a:ext>
            </a:extLst>
          </p:cNvPr>
          <p:cNvPicPr>
            <a:picLocks noChangeAspect="1"/>
          </p:cNvPicPr>
          <p:nvPr/>
        </p:nvPicPr>
        <p:blipFill>
          <a:blip r:embed="rId3"/>
          <a:stretch>
            <a:fillRect/>
          </a:stretch>
        </p:blipFill>
        <p:spPr>
          <a:xfrm>
            <a:off x="2836494" y="1947664"/>
            <a:ext cx="3471009" cy="4672800"/>
          </a:xfrm>
          <a:prstGeom prst="rect">
            <a:avLst/>
          </a:prstGeom>
        </p:spPr>
      </p:pic>
    </p:spTree>
    <p:extLst>
      <p:ext uri="{BB962C8B-B14F-4D97-AF65-F5344CB8AC3E}">
        <p14:creationId xmlns:p14="http://schemas.microsoft.com/office/powerpoint/2010/main" val="164255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25B64-9B53-1111-605A-A41893AFF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2F4E9-CFFF-A180-ADED-097CD0D340BA}"/>
              </a:ext>
            </a:extLst>
          </p:cNvPr>
          <p:cNvSpPr>
            <a:spLocks noGrp="1"/>
          </p:cNvSpPr>
          <p:nvPr>
            <p:ph type="title"/>
          </p:nvPr>
        </p:nvSpPr>
        <p:spPr>
          <a:xfrm>
            <a:off x="612036" y="748683"/>
            <a:ext cx="7327632" cy="1198981"/>
          </a:xfrm>
        </p:spPr>
        <p:txBody>
          <a:bodyPr/>
          <a:lstStyle/>
          <a:p>
            <a:r>
              <a:rPr lang="en-US" dirty="0"/>
              <a:t>Online resources available</a:t>
            </a:r>
          </a:p>
        </p:txBody>
      </p:sp>
      <p:sp>
        <p:nvSpPr>
          <p:cNvPr id="3" name="Text Placeholder 2">
            <a:extLst>
              <a:ext uri="{FF2B5EF4-FFF2-40B4-BE49-F238E27FC236}">
                <a16:creationId xmlns:a16="http://schemas.microsoft.com/office/drawing/2014/main" id="{DB5B2B1F-63B6-D354-1288-2D4021D80100}"/>
              </a:ext>
            </a:extLst>
          </p:cNvPr>
          <p:cNvSpPr>
            <a:spLocks noGrp="1"/>
          </p:cNvSpPr>
          <p:nvPr>
            <p:ph type="body" sz="quarter" idx="10"/>
          </p:nvPr>
        </p:nvSpPr>
        <p:spPr>
          <a:xfrm>
            <a:off x="612037" y="1947664"/>
            <a:ext cx="7919927" cy="3720330"/>
          </a:xfrm>
        </p:spPr>
        <p:txBody>
          <a:bodyPr/>
          <a:lstStyle/>
          <a:p>
            <a:pPr>
              <a:lnSpc>
                <a:spcPct val="100000"/>
              </a:lnSpc>
            </a:pPr>
            <a:r>
              <a:rPr lang="en-US" dirty="0"/>
              <a:t>Ruth Miskin Families Page:</a:t>
            </a:r>
          </a:p>
          <a:p>
            <a:pPr>
              <a:lnSpc>
                <a:spcPct val="100000"/>
              </a:lnSpc>
            </a:pPr>
            <a:r>
              <a:rPr lang="en-US" dirty="0">
                <a:hlinkClick r:id="rId3"/>
              </a:rPr>
              <a:t>https://www.ruthmiskin.com/parentsandcarers/</a:t>
            </a:r>
            <a:r>
              <a:rPr lang="en-US" dirty="0"/>
              <a:t> </a:t>
            </a:r>
          </a:p>
          <a:p>
            <a:pPr>
              <a:lnSpc>
                <a:spcPct val="100000"/>
              </a:lnSpc>
            </a:pPr>
            <a:endParaRPr lang="en-US" dirty="0"/>
          </a:p>
          <a:p>
            <a:pPr>
              <a:lnSpc>
                <a:spcPct val="100000"/>
              </a:lnSpc>
            </a:pPr>
            <a:r>
              <a:rPr lang="en-US" dirty="0"/>
              <a:t>Ruth Miskin Facebook:</a:t>
            </a:r>
          </a:p>
          <a:p>
            <a:pPr>
              <a:lnSpc>
                <a:spcPct val="100000"/>
              </a:lnSpc>
            </a:pPr>
            <a:r>
              <a:rPr lang="en-US" dirty="0">
                <a:hlinkClick r:id="rId4"/>
              </a:rPr>
              <a:t>https://www.facebook.com/miskin.education</a:t>
            </a:r>
            <a:endParaRPr lang="en-US" dirty="0"/>
          </a:p>
          <a:p>
            <a:pPr>
              <a:lnSpc>
                <a:spcPct val="100000"/>
              </a:lnSpc>
            </a:pPr>
            <a:endParaRPr lang="en-US" dirty="0"/>
          </a:p>
          <a:p>
            <a:pPr>
              <a:lnSpc>
                <a:spcPct val="100000"/>
              </a:lnSpc>
            </a:pPr>
            <a:r>
              <a:rPr lang="en-US" dirty="0"/>
              <a:t>Free e-books for home reading:</a:t>
            </a:r>
          </a:p>
          <a:p>
            <a:pPr>
              <a:lnSpc>
                <a:spcPct val="100000"/>
              </a:lnSpc>
            </a:pPr>
            <a:r>
              <a:rPr lang="en-US" dirty="0">
                <a:hlinkClick r:id="rId5"/>
              </a:rPr>
              <a:t>http://www.oxfordowl.co.uk/Reading/</a:t>
            </a:r>
            <a:endParaRPr lang="en-US" dirty="0"/>
          </a:p>
          <a:p>
            <a:pPr>
              <a:lnSpc>
                <a:spcPct val="100000"/>
              </a:lnSpc>
            </a:pPr>
            <a:endParaRPr lang="en-US" dirty="0"/>
          </a:p>
          <a:p>
            <a:pPr>
              <a:lnSpc>
                <a:spcPct val="100000"/>
              </a:lnSpc>
            </a:pPr>
            <a:endParaRPr lang="en-US" dirty="0"/>
          </a:p>
          <a:p>
            <a:pPr>
              <a:lnSpc>
                <a:spcPct val="100000"/>
              </a:lnSpc>
            </a:pPr>
            <a:endParaRPr lang="en-US" dirty="0"/>
          </a:p>
        </p:txBody>
      </p:sp>
      <p:pic>
        <p:nvPicPr>
          <p:cNvPr id="4" name="Picture 3" descr="A blue line on a black background&#10;&#10;Description automatically generated">
            <a:extLst>
              <a:ext uri="{FF2B5EF4-FFF2-40B4-BE49-F238E27FC236}">
                <a16:creationId xmlns:a16="http://schemas.microsoft.com/office/drawing/2014/main" id="{3B98DF9E-4914-E63E-EA89-567207974E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230" y="1087313"/>
            <a:ext cx="3518816" cy="525986"/>
          </a:xfrm>
          <a:prstGeom prst="rect">
            <a:avLst/>
          </a:prstGeom>
        </p:spPr>
      </p:pic>
    </p:spTree>
    <p:extLst>
      <p:ext uri="{BB962C8B-B14F-4D97-AF65-F5344CB8AC3E}">
        <p14:creationId xmlns:p14="http://schemas.microsoft.com/office/powerpoint/2010/main" val="315699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9BF3-0C17-D357-455F-71907C049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1E313-5EB7-5CA0-1375-406B46543620}"/>
              </a:ext>
            </a:extLst>
          </p:cNvPr>
          <p:cNvSpPr>
            <a:spLocks noGrp="1"/>
          </p:cNvSpPr>
          <p:nvPr>
            <p:ph type="title"/>
          </p:nvPr>
        </p:nvSpPr>
        <p:spPr/>
        <p:txBody>
          <a:bodyPr/>
          <a:lstStyle/>
          <a:p>
            <a:r>
              <a:rPr lang="en-US" dirty="0"/>
              <a:t>Parents carers and families webpage</a:t>
            </a:r>
          </a:p>
        </p:txBody>
      </p:sp>
      <p:sp>
        <p:nvSpPr>
          <p:cNvPr id="3" name="Text Placeholder 2">
            <a:extLst>
              <a:ext uri="{FF2B5EF4-FFF2-40B4-BE49-F238E27FC236}">
                <a16:creationId xmlns:a16="http://schemas.microsoft.com/office/drawing/2014/main" id="{190F48A7-8EC0-7C67-779C-9E833A74A0C9}"/>
              </a:ext>
            </a:extLst>
          </p:cNvPr>
          <p:cNvSpPr>
            <a:spLocks noGrp="1"/>
          </p:cNvSpPr>
          <p:nvPr>
            <p:ph type="body" sz="quarter" idx="10"/>
          </p:nvPr>
        </p:nvSpPr>
        <p:spPr/>
        <p:txBody>
          <a:bodyPr/>
          <a:lstStyle/>
          <a:p>
            <a:endParaRPr lang="en-US"/>
          </a:p>
        </p:txBody>
      </p:sp>
      <p:pic>
        <p:nvPicPr>
          <p:cNvPr id="8" name="Picture 7" descr="A qr code with a white background&#10;&#10;AI-generated content may be incorrect.">
            <a:extLst>
              <a:ext uri="{FF2B5EF4-FFF2-40B4-BE49-F238E27FC236}">
                <a16:creationId xmlns:a16="http://schemas.microsoft.com/office/drawing/2014/main" id="{7E3BA6AD-510F-AAAE-1B25-21ECD5D095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062" y="1832477"/>
            <a:ext cx="4012817" cy="4012817"/>
          </a:xfrm>
          <a:prstGeom prst="rect">
            <a:avLst/>
          </a:prstGeom>
        </p:spPr>
      </p:pic>
      <p:pic>
        <p:nvPicPr>
          <p:cNvPr id="9" name="Picture 8" descr="A blue arrow pointing down&#10;&#10;Description automatically generated">
            <a:extLst>
              <a:ext uri="{FF2B5EF4-FFF2-40B4-BE49-F238E27FC236}">
                <a16:creationId xmlns:a16="http://schemas.microsoft.com/office/drawing/2014/main" id="{9A7F04BA-0E8A-B308-2A8F-6BCE753B0C96}"/>
              </a:ext>
            </a:extLst>
          </p:cNvPr>
          <p:cNvPicPr>
            <a:picLocks noChangeAspect="1"/>
          </p:cNvPicPr>
          <p:nvPr/>
        </p:nvPicPr>
        <p:blipFill>
          <a:blip r:embed="rId4">
            <a:extLst>
              <a:ext uri="{28A0092B-C50C-407E-A947-70E740481C1C}">
                <a14:useLocalDpi xmlns:a14="http://schemas.microsoft.com/office/drawing/2010/main" val="0"/>
              </a:ext>
            </a:extLst>
          </a:blip>
          <a:srcRect l="23124" t="19481" r="27518" b="13843"/>
          <a:stretch/>
        </p:blipFill>
        <p:spPr>
          <a:xfrm rot="18994379">
            <a:off x="1516980" y="2314465"/>
            <a:ext cx="2220548" cy="2123256"/>
          </a:xfrm>
          <a:prstGeom prst="rect">
            <a:avLst/>
          </a:prstGeom>
        </p:spPr>
      </p:pic>
    </p:spTree>
    <p:extLst>
      <p:ext uri="{BB962C8B-B14F-4D97-AF65-F5344CB8AC3E}">
        <p14:creationId xmlns:p14="http://schemas.microsoft.com/office/powerpoint/2010/main" val="1660838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9BF3-0C17-D357-455F-71907C049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1E313-5EB7-5CA0-1375-406B46543620}"/>
              </a:ext>
            </a:extLst>
          </p:cNvPr>
          <p:cNvSpPr>
            <a:spLocks noGrp="1"/>
          </p:cNvSpPr>
          <p:nvPr>
            <p:ph type="title"/>
          </p:nvPr>
        </p:nvSpPr>
        <p:spPr/>
        <p:txBody>
          <a:bodyPr/>
          <a:lstStyle/>
          <a:p>
            <a:r>
              <a:rPr lang="en-US" dirty="0"/>
              <a:t>Any questions?</a:t>
            </a:r>
          </a:p>
        </p:txBody>
      </p:sp>
      <p:sp>
        <p:nvSpPr>
          <p:cNvPr id="3" name="Text Placeholder 2">
            <a:extLst>
              <a:ext uri="{FF2B5EF4-FFF2-40B4-BE49-F238E27FC236}">
                <a16:creationId xmlns:a16="http://schemas.microsoft.com/office/drawing/2014/main" id="{190F48A7-8EC0-7C67-779C-9E833A74A0C9}"/>
              </a:ext>
            </a:extLst>
          </p:cNvPr>
          <p:cNvSpPr>
            <a:spLocks noGrp="1"/>
          </p:cNvSpPr>
          <p:nvPr>
            <p:ph type="body" sz="quarter" idx="10"/>
          </p:nvPr>
        </p:nvSpPr>
        <p:spPr/>
        <p:txBody>
          <a:bodyPr/>
          <a:lstStyle/>
          <a:p>
            <a:endParaRPr lang="en-US"/>
          </a:p>
        </p:txBody>
      </p:sp>
      <p:pic>
        <p:nvPicPr>
          <p:cNvPr id="7" name="Picture 6" descr="Colorful letters and symbols with question marks&#10;&#10;AI-generated content may be incorrect.">
            <a:extLst>
              <a:ext uri="{FF2B5EF4-FFF2-40B4-BE49-F238E27FC236}">
                <a16:creationId xmlns:a16="http://schemas.microsoft.com/office/drawing/2014/main" id="{9299C95B-6249-574E-810F-2FBC70A47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799" y="1798631"/>
            <a:ext cx="7772400" cy="4080510"/>
          </a:xfrm>
          <a:prstGeom prst="rect">
            <a:avLst/>
          </a:prstGeom>
        </p:spPr>
      </p:pic>
    </p:spTree>
    <p:extLst>
      <p:ext uri="{BB962C8B-B14F-4D97-AF65-F5344CB8AC3E}">
        <p14:creationId xmlns:p14="http://schemas.microsoft.com/office/powerpoint/2010/main" val="2416797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7F550-501D-8C8D-B4F2-7CF03AB768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B6A420-A806-5188-AB0D-CD917F47138F}"/>
              </a:ext>
            </a:extLst>
          </p:cNvPr>
          <p:cNvSpPr>
            <a:spLocks noGrp="1"/>
          </p:cNvSpPr>
          <p:nvPr>
            <p:ph type="body" sz="quarter" idx="10"/>
          </p:nvPr>
        </p:nvSpPr>
        <p:spPr/>
        <p:txBody>
          <a:bodyPr/>
          <a:lstStyle/>
          <a:p>
            <a:pPr marL="0" indent="0">
              <a:buNone/>
            </a:pPr>
            <a:r>
              <a:rPr lang="en-US" dirty="0"/>
              <a:t>Teach a child to read and keep that child reading and we will change everything.</a:t>
            </a:r>
          </a:p>
          <a:p>
            <a:endParaRPr lang="en-US" dirty="0"/>
          </a:p>
          <a:p>
            <a:pPr marL="0" indent="0">
              <a:buNone/>
            </a:pPr>
            <a:r>
              <a:rPr lang="en-US" b="1" dirty="0"/>
              <a:t>And I mean everything.</a:t>
            </a:r>
          </a:p>
        </p:txBody>
      </p:sp>
      <p:sp>
        <p:nvSpPr>
          <p:cNvPr id="3" name="Text Placeholder 2">
            <a:extLst>
              <a:ext uri="{FF2B5EF4-FFF2-40B4-BE49-F238E27FC236}">
                <a16:creationId xmlns:a16="http://schemas.microsoft.com/office/drawing/2014/main" id="{E949C7C3-5218-4DBF-F946-06657122BCAC}"/>
              </a:ext>
            </a:extLst>
          </p:cNvPr>
          <p:cNvSpPr>
            <a:spLocks noGrp="1"/>
          </p:cNvSpPr>
          <p:nvPr>
            <p:ph type="body" sz="quarter" idx="11"/>
          </p:nvPr>
        </p:nvSpPr>
        <p:spPr/>
        <p:txBody>
          <a:bodyPr/>
          <a:lstStyle/>
          <a:p>
            <a:pPr marL="0" indent="0">
              <a:buNone/>
            </a:pPr>
            <a:r>
              <a:rPr lang="en-US" dirty="0"/>
              <a:t>Jeanette Winterson</a:t>
            </a:r>
            <a:endParaRPr lang="en-US" b="1" dirty="0">
              <a:solidFill>
                <a:schemeClr val="accent1"/>
              </a:solidFill>
            </a:endParaRPr>
          </a:p>
        </p:txBody>
      </p:sp>
    </p:spTree>
    <p:extLst>
      <p:ext uri="{BB962C8B-B14F-4D97-AF65-F5344CB8AC3E}">
        <p14:creationId xmlns:p14="http://schemas.microsoft.com/office/powerpoint/2010/main" val="1131383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A035-988B-B603-6BDA-F7299398B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C484B-BF6E-649F-B1BF-CE8B735B32ED}"/>
              </a:ext>
            </a:extLst>
          </p:cNvPr>
          <p:cNvSpPr>
            <a:spLocks noGrp="1"/>
          </p:cNvSpPr>
          <p:nvPr>
            <p:ph type="title"/>
          </p:nvPr>
        </p:nvSpPr>
        <p:spPr/>
        <p:txBody>
          <a:bodyPr/>
          <a:lstStyle/>
          <a:p>
            <a:r>
              <a:rPr lang="en-US" dirty="0"/>
              <a:t>What is phonics?</a:t>
            </a:r>
          </a:p>
        </p:txBody>
      </p:sp>
      <p:sp>
        <p:nvSpPr>
          <p:cNvPr id="3" name="Text Placeholder 2">
            <a:extLst>
              <a:ext uri="{FF2B5EF4-FFF2-40B4-BE49-F238E27FC236}">
                <a16:creationId xmlns:a16="http://schemas.microsoft.com/office/drawing/2014/main" id="{4E7316BA-38E0-1A2A-1505-238B30B9D91F}"/>
              </a:ext>
            </a:extLst>
          </p:cNvPr>
          <p:cNvSpPr>
            <a:spLocks noGrp="1"/>
          </p:cNvSpPr>
          <p:nvPr>
            <p:ph type="body" sz="quarter" idx="10"/>
          </p:nvPr>
        </p:nvSpPr>
        <p:spPr>
          <a:xfrm>
            <a:off x="612036" y="1887829"/>
            <a:ext cx="7919927" cy="3720330"/>
          </a:xfrm>
        </p:spPr>
        <p:txBody>
          <a:bodyPr/>
          <a:lstStyle/>
          <a:p>
            <a:pPr lvl="0">
              <a:spcBef>
                <a:spcPts val="640"/>
              </a:spcBef>
              <a:spcAft>
                <a:spcPts val="0"/>
              </a:spcAft>
              <a:buSzPct val="25000"/>
            </a:pPr>
            <a:r>
              <a:rPr lang="en-US" dirty="0">
                <a:latin typeface="+mn-lt"/>
                <a:ea typeface="Arial"/>
                <a:cs typeface="Arial"/>
                <a:sym typeface="Arial"/>
              </a:rPr>
              <a:t>Sounds (graphemes)</a:t>
            </a:r>
          </a:p>
          <a:p>
            <a:pPr lvl="0">
              <a:spcBef>
                <a:spcPts val="640"/>
              </a:spcBef>
              <a:spcAft>
                <a:spcPts val="0"/>
              </a:spcAft>
              <a:buSzPct val="25000"/>
            </a:pPr>
            <a:endParaRPr lang="en-US" dirty="0">
              <a:latin typeface="+mn-lt"/>
              <a:ea typeface="Arial"/>
              <a:cs typeface="Arial"/>
              <a:sym typeface="Arial"/>
            </a:endParaRPr>
          </a:p>
          <a:p>
            <a:pPr lvl="0">
              <a:spcBef>
                <a:spcPts val="640"/>
              </a:spcBef>
              <a:spcAft>
                <a:spcPts val="0"/>
              </a:spcAft>
              <a:buSzPct val="25000"/>
            </a:pPr>
            <a:endParaRPr lang="en-US" dirty="0">
              <a:latin typeface="+mn-lt"/>
              <a:ea typeface="Arial"/>
              <a:cs typeface="Arial"/>
              <a:sym typeface="Arial"/>
            </a:endParaRPr>
          </a:p>
          <a:p>
            <a:pPr lvl="0">
              <a:spcBef>
                <a:spcPts val="640"/>
              </a:spcBef>
              <a:spcAft>
                <a:spcPts val="0"/>
              </a:spcAft>
              <a:buSzPct val="25000"/>
            </a:pPr>
            <a:endParaRPr lang="en-US" dirty="0">
              <a:latin typeface="+mn-lt"/>
              <a:ea typeface="Arial"/>
              <a:cs typeface="Arial"/>
              <a:sym typeface="Arial"/>
            </a:endParaRPr>
          </a:p>
          <a:p>
            <a:pPr>
              <a:lnSpc>
                <a:spcPct val="100000"/>
              </a:lnSpc>
            </a:pPr>
            <a:endParaRPr lang="en-US" dirty="0">
              <a:latin typeface="+mn-lt"/>
            </a:endParaRPr>
          </a:p>
        </p:txBody>
      </p:sp>
      <p:pic>
        <p:nvPicPr>
          <p:cNvPr id="4" name="Picture 3" descr="A blue line on a black background&#10;&#10;Description automatically generated">
            <a:extLst>
              <a:ext uri="{FF2B5EF4-FFF2-40B4-BE49-F238E27FC236}">
                <a16:creationId xmlns:a16="http://schemas.microsoft.com/office/drawing/2014/main" id="{3924447E-9FB6-A596-5086-D586817201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920" y="1088131"/>
            <a:ext cx="3435315" cy="525986"/>
          </a:xfrm>
          <a:prstGeom prst="rect">
            <a:avLst/>
          </a:prstGeom>
        </p:spPr>
      </p:pic>
      <p:sp>
        <p:nvSpPr>
          <p:cNvPr id="5" name="TextBox 4">
            <a:extLst>
              <a:ext uri="{FF2B5EF4-FFF2-40B4-BE49-F238E27FC236}">
                <a16:creationId xmlns:a16="http://schemas.microsoft.com/office/drawing/2014/main" id="{3195AE78-7DE0-A519-F3AF-33E211C64787}"/>
              </a:ext>
            </a:extLst>
          </p:cNvPr>
          <p:cNvSpPr txBox="1"/>
          <p:nvPr/>
        </p:nvSpPr>
        <p:spPr>
          <a:xfrm>
            <a:off x="555684" y="4743366"/>
            <a:ext cx="7976279" cy="1477328"/>
          </a:xfrm>
          <a:prstGeom prst="rect">
            <a:avLst/>
          </a:prstGeom>
          <a:noFill/>
        </p:spPr>
        <p:txBody>
          <a:bodyPr wrap="square" rtlCol="0">
            <a:spAutoFit/>
          </a:bodyPr>
          <a:lstStyle/>
          <a:p>
            <a:pPr lvl="0"/>
            <a:endParaRPr lang="en-GB" sz="3000" i="1" dirty="0">
              <a:solidFill>
                <a:srgbClr val="424242"/>
              </a:solidFill>
              <a:latin typeface="+mn-lt"/>
            </a:endParaRPr>
          </a:p>
          <a:p>
            <a:pPr lvl="0"/>
            <a:r>
              <a:rPr lang="en-GB" sz="3000" dirty="0">
                <a:solidFill>
                  <a:srgbClr val="424242"/>
                </a:solidFill>
                <a:latin typeface="+mn-lt"/>
              </a:rPr>
              <a:t>demonstrate, containing, roamed, trivial, injured, whimper</a:t>
            </a:r>
          </a:p>
        </p:txBody>
      </p:sp>
      <p:pic>
        <p:nvPicPr>
          <p:cNvPr id="6" name="Picture 5" descr="Logo, company name&#10;&#10;Description automatically generated">
            <a:extLst>
              <a:ext uri="{FF2B5EF4-FFF2-40B4-BE49-F238E27FC236}">
                <a16:creationId xmlns:a16="http://schemas.microsoft.com/office/drawing/2014/main" id="{343586DF-6268-4E58-9523-2DD1D22CBF68}"/>
              </a:ext>
            </a:extLst>
          </p:cNvPr>
          <p:cNvPicPr>
            <a:picLocks noChangeAspect="1"/>
          </p:cNvPicPr>
          <p:nvPr/>
        </p:nvPicPr>
        <p:blipFill>
          <a:blip r:embed="rId4"/>
          <a:stretch>
            <a:fillRect/>
          </a:stretch>
        </p:blipFill>
        <p:spPr>
          <a:xfrm>
            <a:off x="707572" y="3966280"/>
            <a:ext cx="2141134" cy="1015097"/>
          </a:xfrm>
          <a:prstGeom prst="rect">
            <a:avLst/>
          </a:prstGeom>
        </p:spPr>
      </p:pic>
      <p:pic>
        <p:nvPicPr>
          <p:cNvPr id="8" name="Picture 7" descr="Icon&#10;&#10;Description automatically generated">
            <a:extLst>
              <a:ext uri="{FF2B5EF4-FFF2-40B4-BE49-F238E27FC236}">
                <a16:creationId xmlns:a16="http://schemas.microsoft.com/office/drawing/2014/main" id="{036C3774-A5AD-DF38-C74D-82AFBDC3D9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572" y="2629214"/>
            <a:ext cx="765481" cy="1118780"/>
          </a:xfrm>
          <a:prstGeom prst="rect">
            <a:avLst/>
          </a:prstGeom>
          <a:ln>
            <a:solidFill>
              <a:schemeClr val="tx1"/>
            </a:solidFill>
          </a:ln>
        </p:spPr>
      </p:pic>
      <p:pic>
        <p:nvPicPr>
          <p:cNvPr id="9" name="Picture 8" descr="Icon&#10;&#10;Description automatically generated">
            <a:extLst>
              <a:ext uri="{FF2B5EF4-FFF2-40B4-BE49-F238E27FC236}">
                <a16:creationId xmlns:a16="http://schemas.microsoft.com/office/drawing/2014/main" id="{6EFB36D2-E1AA-A9F6-B9EC-50C9F0CC13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9938" y="2629214"/>
            <a:ext cx="720702" cy="1118780"/>
          </a:xfrm>
          <a:prstGeom prst="rect">
            <a:avLst/>
          </a:prstGeom>
          <a:ln>
            <a:solidFill>
              <a:schemeClr val="tx1"/>
            </a:solidFill>
          </a:ln>
        </p:spPr>
      </p:pic>
      <p:pic>
        <p:nvPicPr>
          <p:cNvPr id="10" name="Picture 9" descr="Icon&#10;&#10;Description automatically generated with medium confidence">
            <a:extLst>
              <a:ext uri="{FF2B5EF4-FFF2-40B4-BE49-F238E27FC236}">
                <a16:creationId xmlns:a16="http://schemas.microsoft.com/office/drawing/2014/main" id="{45A34C6E-773D-E1FE-54D7-ABB9A77D3F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3008" y="2629215"/>
            <a:ext cx="743299" cy="1118780"/>
          </a:xfrm>
          <a:prstGeom prst="rect">
            <a:avLst/>
          </a:prstGeom>
          <a:ln>
            <a:solidFill>
              <a:schemeClr val="tx1"/>
            </a:solidFill>
          </a:ln>
        </p:spPr>
      </p:pic>
      <p:pic>
        <p:nvPicPr>
          <p:cNvPr id="11" name="Picture 10" descr="A close-up of a logo&#10;&#10;AI-generated content may be incorrect.">
            <a:extLst>
              <a:ext uri="{FF2B5EF4-FFF2-40B4-BE49-F238E27FC236}">
                <a16:creationId xmlns:a16="http://schemas.microsoft.com/office/drawing/2014/main" id="{6D2E6389-750A-0F20-0FD3-80A40131E3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11235" y="3969818"/>
            <a:ext cx="2141134" cy="1011559"/>
          </a:xfrm>
          <a:prstGeom prst="rect">
            <a:avLst/>
          </a:prstGeom>
        </p:spPr>
      </p:pic>
      <p:pic>
        <p:nvPicPr>
          <p:cNvPr id="12" name="Picture 11" descr="A picture containing icon&#10;&#10;Description automatically generated">
            <a:extLst>
              <a:ext uri="{FF2B5EF4-FFF2-40B4-BE49-F238E27FC236}">
                <a16:creationId xmlns:a16="http://schemas.microsoft.com/office/drawing/2014/main" id="{D2D3AD28-F172-4069-CBE1-53B109CCF32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11235" y="2629214"/>
            <a:ext cx="680043" cy="1118780"/>
          </a:xfrm>
          <a:prstGeom prst="rect">
            <a:avLst/>
          </a:prstGeom>
          <a:ln>
            <a:solidFill>
              <a:schemeClr val="tx1"/>
            </a:solidFill>
          </a:ln>
        </p:spPr>
      </p:pic>
      <p:pic>
        <p:nvPicPr>
          <p:cNvPr id="14" name="Picture 13" descr="A black letter with a dot&#10;&#10;AI-generated content may be incorrect.">
            <a:extLst>
              <a:ext uri="{FF2B5EF4-FFF2-40B4-BE49-F238E27FC236}">
                <a16:creationId xmlns:a16="http://schemas.microsoft.com/office/drawing/2014/main" id="{F08BC7D1-9563-AA1C-5856-3E2FC27B437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7119" y="2629214"/>
            <a:ext cx="735589" cy="1118780"/>
          </a:xfrm>
          <a:prstGeom prst="rect">
            <a:avLst/>
          </a:prstGeom>
          <a:ln>
            <a:solidFill>
              <a:schemeClr val="tx1"/>
            </a:solidFill>
          </a:ln>
        </p:spPr>
      </p:pic>
      <p:pic>
        <p:nvPicPr>
          <p:cNvPr id="18" name="Picture 17" descr="A black letter on a white background&#10;&#10;AI-generated content may be incorrect.">
            <a:extLst>
              <a:ext uri="{FF2B5EF4-FFF2-40B4-BE49-F238E27FC236}">
                <a16:creationId xmlns:a16="http://schemas.microsoft.com/office/drawing/2014/main" id="{C2ADA9F8-00FD-2E1E-2793-29EE105E5FB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36029" y="2625676"/>
            <a:ext cx="702068" cy="1118780"/>
          </a:xfrm>
          <a:prstGeom prst="rect">
            <a:avLst/>
          </a:prstGeom>
          <a:ln>
            <a:solidFill>
              <a:schemeClr val="tx1"/>
            </a:solidFill>
          </a:ln>
        </p:spPr>
      </p:pic>
    </p:spTree>
    <p:extLst>
      <p:ext uri="{BB962C8B-B14F-4D97-AF65-F5344CB8AC3E}">
        <p14:creationId xmlns:p14="http://schemas.microsoft.com/office/powerpoint/2010/main" val="143664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9A227-A77B-2396-DFEF-902382E09C69}"/>
              </a:ext>
            </a:extLst>
          </p:cNvPr>
          <p:cNvSpPr>
            <a:spLocks noGrp="1"/>
          </p:cNvSpPr>
          <p:nvPr>
            <p:ph type="title"/>
          </p:nvPr>
        </p:nvSpPr>
        <p:spPr/>
        <p:txBody>
          <a:bodyPr/>
          <a:lstStyle/>
          <a:p>
            <a:r>
              <a:rPr lang="en-US"/>
              <a:t>Some codes are easier than others</a:t>
            </a:r>
          </a:p>
        </p:txBody>
      </p:sp>
      <p:sp>
        <p:nvSpPr>
          <p:cNvPr id="3" name="Text Placeholder 2">
            <a:extLst>
              <a:ext uri="{FF2B5EF4-FFF2-40B4-BE49-F238E27FC236}">
                <a16:creationId xmlns:a16="http://schemas.microsoft.com/office/drawing/2014/main" id="{53B85CEF-F8FE-A6E2-6A76-F1AE0FBCCF6C}"/>
              </a:ext>
            </a:extLst>
          </p:cNvPr>
          <p:cNvSpPr>
            <a:spLocks noGrp="1"/>
          </p:cNvSpPr>
          <p:nvPr>
            <p:ph type="body" sz="quarter" idx="10"/>
          </p:nvPr>
        </p:nvSpPr>
        <p:spPr>
          <a:xfrm>
            <a:off x="612037" y="1978721"/>
            <a:ext cx="3959964" cy="3720330"/>
          </a:xfrm>
        </p:spPr>
        <p:txBody>
          <a:bodyPr/>
          <a:lstStyle/>
          <a:p>
            <a:pPr eaLnBrk="1" hangingPunct="1"/>
            <a:r>
              <a:rPr lang="en-US" b="1" dirty="0"/>
              <a:t>English </a:t>
            </a:r>
          </a:p>
          <a:p>
            <a:pPr eaLnBrk="1" hangingPunct="1"/>
            <a:endParaRPr lang="en-US" dirty="0"/>
          </a:p>
          <a:p>
            <a:pPr eaLnBrk="1" hangingPunct="1"/>
            <a:r>
              <a:rPr lang="en-US" dirty="0"/>
              <a:t>44 speech sounds</a:t>
            </a:r>
          </a:p>
          <a:p>
            <a:pPr eaLnBrk="1" hangingPunct="1"/>
            <a:r>
              <a:rPr lang="en-US" dirty="0"/>
              <a:t>26 letters </a:t>
            </a:r>
          </a:p>
          <a:p>
            <a:pPr eaLnBrk="1" hangingPunct="1"/>
            <a:r>
              <a:rPr lang="en-US" dirty="0"/>
              <a:t>150+ graphemes</a:t>
            </a:r>
          </a:p>
          <a:p>
            <a:endParaRPr lang="en-US" dirty="0"/>
          </a:p>
        </p:txBody>
      </p:sp>
      <p:sp>
        <p:nvSpPr>
          <p:cNvPr id="4" name="Text Placeholder 2">
            <a:extLst>
              <a:ext uri="{FF2B5EF4-FFF2-40B4-BE49-F238E27FC236}">
                <a16:creationId xmlns:a16="http://schemas.microsoft.com/office/drawing/2014/main" id="{6744D14E-99EC-E8A0-857B-38AF1D2DB770}"/>
              </a:ext>
            </a:extLst>
          </p:cNvPr>
          <p:cNvSpPr txBox="1">
            <a:spLocks/>
          </p:cNvSpPr>
          <p:nvPr/>
        </p:nvSpPr>
        <p:spPr>
          <a:xfrm>
            <a:off x="4571999" y="1978721"/>
            <a:ext cx="3959964" cy="3720330"/>
          </a:xfrm>
          <a:prstGeom prst="rect">
            <a:avLst/>
          </a:prstGeom>
        </p:spPr>
        <p:txBody>
          <a:bodyPr/>
          <a:lstStyle>
            <a:lvl1pPr algn="l" rtl="0" eaLnBrk="1" fontAlgn="base" hangingPunct="1">
              <a:lnSpc>
                <a:spcPct val="90000"/>
              </a:lnSpc>
              <a:spcBef>
                <a:spcPct val="20000"/>
              </a:spcBef>
              <a:spcAft>
                <a:spcPct val="0"/>
              </a:spcAft>
              <a:buFont typeface="Arial" charset="0"/>
              <a:defRPr sz="3000" kern="1200">
                <a:solidFill>
                  <a:srgbClr val="424242"/>
                </a:solidFill>
                <a:latin typeface="Calibri" panose="020F0502020204030204" pitchFamily="34" charset="0"/>
                <a:ea typeface="+mn-ea"/>
                <a:cs typeface="Calibri" panose="020F0502020204030204" pitchFamily="34" charset="0"/>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Spanish</a:t>
            </a:r>
          </a:p>
          <a:p>
            <a:endParaRPr lang="en-US" dirty="0"/>
          </a:p>
          <a:p>
            <a:pPr eaLnBrk="1" hangingPunct="1"/>
            <a:r>
              <a:rPr lang="en-US" dirty="0"/>
              <a:t>24 speech sounds</a:t>
            </a:r>
          </a:p>
          <a:p>
            <a:pPr eaLnBrk="1" hangingPunct="1"/>
            <a:r>
              <a:rPr lang="en-US" dirty="0"/>
              <a:t>26 letters </a:t>
            </a:r>
          </a:p>
          <a:p>
            <a:pPr eaLnBrk="1" hangingPunct="1"/>
            <a:r>
              <a:rPr lang="en-US" dirty="0"/>
              <a:t>29 graphemes</a:t>
            </a:r>
          </a:p>
          <a:p>
            <a:endParaRPr lang="en-US" dirty="0"/>
          </a:p>
        </p:txBody>
      </p:sp>
      <p:pic>
        <p:nvPicPr>
          <p:cNvPr id="5" name="Picture 4" descr="A blue line on a black background&#10;&#10;Description automatically generated">
            <a:extLst>
              <a:ext uri="{FF2B5EF4-FFF2-40B4-BE49-F238E27FC236}">
                <a16:creationId xmlns:a16="http://schemas.microsoft.com/office/drawing/2014/main" id="{B1D9EC4D-1A4A-06A5-E969-798F1E1B32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61" y="1495295"/>
            <a:ext cx="1466146" cy="537029"/>
          </a:xfrm>
          <a:prstGeom prst="rect">
            <a:avLst/>
          </a:prstGeom>
        </p:spPr>
      </p:pic>
      <p:pic>
        <p:nvPicPr>
          <p:cNvPr id="6" name="Picture 5" descr="A blue arrow pointing down&#10;&#10;Description automatically generated">
            <a:extLst>
              <a:ext uri="{FF2B5EF4-FFF2-40B4-BE49-F238E27FC236}">
                <a16:creationId xmlns:a16="http://schemas.microsoft.com/office/drawing/2014/main" id="{856C036C-D53C-5F5E-DC72-506D5D7E6E37}"/>
              </a:ext>
            </a:extLst>
          </p:cNvPr>
          <p:cNvPicPr>
            <a:picLocks noChangeAspect="1"/>
          </p:cNvPicPr>
          <p:nvPr/>
        </p:nvPicPr>
        <p:blipFill>
          <a:blip r:embed="rId4" cstate="print">
            <a:extLst>
              <a:ext uri="{28A0092B-C50C-407E-A947-70E740481C1C}">
                <a14:useLocalDpi xmlns:a14="http://schemas.microsoft.com/office/drawing/2010/main" val="0"/>
              </a:ext>
            </a:extLst>
          </a:blip>
          <a:srcRect l="23124" t="19481" r="27518" b="13843"/>
          <a:stretch/>
        </p:blipFill>
        <p:spPr>
          <a:xfrm rot="20823851">
            <a:off x="2014983" y="2052904"/>
            <a:ext cx="743340" cy="710771"/>
          </a:xfrm>
          <a:prstGeom prst="rect">
            <a:avLst/>
          </a:prstGeom>
        </p:spPr>
      </p:pic>
      <p:pic>
        <p:nvPicPr>
          <p:cNvPr id="10" name="Picture 9" descr="A blue arrow pointing down&#10;&#10;Description automatically generated">
            <a:extLst>
              <a:ext uri="{FF2B5EF4-FFF2-40B4-BE49-F238E27FC236}">
                <a16:creationId xmlns:a16="http://schemas.microsoft.com/office/drawing/2014/main" id="{AD0B1072-004E-680A-9A87-4C4F50BDBF68}"/>
              </a:ext>
            </a:extLst>
          </p:cNvPr>
          <p:cNvPicPr>
            <a:picLocks noChangeAspect="1"/>
          </p:cNvPicPr>
          <p:nvPr/>
        </p:nvPicPr>
        <p:blipFill>
          <a:blip r:embed="rId4" cstate="print">
            <a:extLst>
              <a:ext uri="{28A0092B-C50C-407E-A947-70E740481C1C}">
                <a14:useLocalDpi xmlns:a14="http://schemas.microsoft.com/office/drawing/2010/main" val="0"/>
              </a:ext>
            </a:extLst>
          </a:blip>
          <a:srcRect l="23124" t="19481" r="27518" b="13843"/>
          <a:stretch/>
        </p:blipFill>
        <p:spPr>
          <a:xfrm rot="20823851">
            <a:off x="6026074" y="2052904"/>
            <a:ext cx="743340" cy="710771"/>
          </a:xfrm>
          <a:prstGeom prst="rect">
            <a:avLst/>
          </a:prstGeom>
        </p:spPr>
      </p:pic>
    </p:spTree>
    <p:extLst>
      <p:ext uri="{BB962C8B-B14F-4D97-AF65-F5344CB8AC3E}">
        <p14:creationId xmlns:p14="http://schemas.microsoft.com/office/powerpoint/2010/main" val="87591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03099-C9C4-6B6A-F3F6-315BF43431BF}"/>
              </a:ext>
            </a:extLst>
          </p:cNvPr>
          <p:cNvSpPr>
            <a:spLocks noGrp="1"/>
          </p:cNvSpPr>
          <p:nvPr>
            <p:ph type="title"/>
          </p:nvPr>
        </p:nvSpPr>
        <p:spPr>
          <a:xfrm>
            <a:off x="612036" y="748683"/>
            <a:ext cx="7003202" cy="1198981"/>
          </a:xfrm>
        </p:spPr>
        <p:txBody>
          <a:bodyPr/>
          <a:lstStyle/>
          <a:p>
            <a:r>
              <a:rPr lang="en-US" dirty="0"/>
              <a:t>The simple code: Set 1 and 2 sounds</a:t>
            </a:r>
          </a:p>
        </p:txBody>
      </p:sp>
      <p:sp>
        <p:nvSpPr>
          <p:cNvPr id="3" name="Text Placeholder 2">
            <a:extLst>
              <a:ext uri="{FF2B5EF4-FFF2-40B4-BE49-F238E27FC236}">
                <a16:creationId xmlns:a16="http://schemas.microsoft.com/office/drawing/2014/main" id="{AF25EF96-4CE5-90BE-4D0D-B1AD4AA01387}"/>
              </a:ext>
            </a:extLst>
          </p:cNvPr>
          <p:cNvSpPr>
            <a:spLocks noGrp="1"/>
          </p:cNvSpPr>
          <p:nvPr>
            <p:ph type="body" sz="quarter" idx="10"/>
          </p:nvPr>
        </p:nvSpPr>
        <p:spPr/>
        <p:txBody>
          <a:bodyPr/>
          <a:lstStyle/>
          <a:p>
            <a:endParaRPr lang="en-US"/>
          </a:p>
        </p:txBody>
      </p:sp>
      <p:pic>
        <p:nvPicPr>
          <p:cNvPr id="4" name="Picture 3" descr="Simple_Speed_Sounds_Chart.pdf">
            <a:extLst>
              <a:ext uri="{FF2B5EF4-FFF2-40B4-BE49-F238E27FC236}">
                <a16:creationId xmlns:a16="http://schemas.microsoft.com/office/drawing/2014/main" id="{EC95A647-79E8-4744-64E7-B73E45D1015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1234156" y="1795687"/>
            <a:ext cx="6675685" cy="4738555"/>
          </a:xfrm>
          <a:prstGeom prst="rect">
            <a:avLst/>
          </a:prstGeom>
        </p:spPr>
      </p:pic>
    </p:spTree>
    <p:extLst>
      <p:ext uri="{BB962C8B-B14F-4D97-AF65-F5344CB8AC3E}">
        <p14:creationId xmlns:p14="http://schemas.microsoft.com/office/powerpoint/2010/main" val="1423819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E4C94-253D-6647-319F-7112D4A1B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739CA-2CE3-FA1D-8A17-0DF8F371E5CC}"/>
              </a:ext>
            </a:extLst>
          </p:cNvPr>
          <p:cNvSpPr>
            <a:spLocks noGrp="1"/>
          </p:cNvSpPr>
          <p:nvPr>
            <p:ph type="title"/>
          </p:nvPr>
        </p:nvSpPr>
        <p:spPr>
          <a:xfrm>
            <a:off x="612036" y="748683"/>
            <a:ext cx="7003202" cy="1198981"/>
          </a:xfrm>
        </p:spPr>
        <p:txBody>
          <a:bodyPr/>
          <a:lstStyle/>
          <a:p>
            <a:r>
              <a:rPr lang="en-US" dirty="0"/>
              <a:t>The complex code: Set 3 sounds</a:t>
            </a:r>
          </a:p>
        </p:txBody>
      </p:sp>
      <p:sp>
        <p:nvSpPr>
          <p:cNvPr id="3" name="Text Placeholder 2">
            <a:extLst>
              <a:ext uri="{FF2B5EF4-FFF2-40B4-BE49-F238E27FC236}">
                <a16:creationId xmlns:a16="http://schemas.microsoft.com/office/drawing/2014/main" id="{B078D474-9B06-50AC-4A48-3148B772A49D}"/>
              </a:ext>
            </a:extLst>
          </p:cNvPr>
          <p:cNvSpPr>
            <a:spLocks noGrp="1"/>
          </p:cNvSpPr>
          <p:nvPr>
            <p:ph type="body" sz="quarter" idx="10"/>
          </p:nvPr>
        </p:nvSpPr>
        <p:spPr/>
        <p:txBody>
          <a:bodyPr/>
          <a:lstStyle/>
          <a:p>
            <a:endParaRPr lang="en-US"/>
          </a:p>
        </p:txBody>
      </p:sp>
      <p:pic>
        <p:nvPicPr>
          <p:cNvPr id="5" name="Content Placeholder 3" descr="Complex_Speed_Sounds_Chart.pdf">
            <a:extLst>
              <a:ext uri="{FF2B5EF4-FFF2-40B4-BE49-F238E27FC236}">
                <a16:creationId xmlns:a16="http://schemas.microsoft.com/office/drawing/2014/main" id="{D9CCB87C-3AAC-38DA-7A6B-1AE48E1DFF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075" t="7912" r="8731" b="12963"/>
          <a:stretch/>
        </p:blipFill>
        <p:spPr>
          <a:xfrm>
            <a:off x="2698527" y="1831975"/>
            <a:ext cx="3746945" cy="4811712"/>
          </a:xfrm>
          <a:prstGeom prst="rect">
            <a:avLst/>
          </a:prstGeom>
        </p:spPr>
      </p:pic>
    </p:spTree>
    <p:extLst>
      <p:ext uri="{BB962C8B-B14F-4D97-AF65-F5344CB8AC3E}">
        <p14:creationId xmlns:p14="http://schemas.microsoft.com/office/powerpoint/2010/main" val="136518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A6405-EA6F-3698-7423-8160DAC9E171}"/>
              </a:ext>
            </a:extLst>
          </p:cNvPr>
          <p:cNvSpPr>
            <a:spLocks noGrp="1"/>
          </p:cNvSpPr>
          <p:nvPr>
            <p:ph type="title"/>
          </p:nvPr>
        </p:nvSpPr>
        <p:spPr/>
        <p:txBody>
          <a:bodyPr/>
          <a:lstStyle/>
          <a:p>
            <a:r>
              <a:rPr lang="en-US" dirty="0"/>
              <a:t>Speed Sounds Set 1</a:t>
            </a:r>
          </a:p>
        </p:txBody>
      </p:sp>
      <p:sp>
        <p:nvSpPr>
          <p:cNvPr id="3" name="Text Placeholder 2">
            <a:extLst>
              <a:ext uri="{FF2B5EF4-FFF2-40B4-BE49-F238E27FC236}">
                <a16:creationId xmlns:a16="http://schemas.microsoft.com/office/drawing/2014/main" id="{997A35BF-4717-4688-0CEC-A955F9182D4C}"/>
              </a:ext>
            </a:extLst>
          </p:cNvPr>
          <p:cNvSpPr>
            <a:spLocks noGrp="1"/>
          </p:cNvSpPr>
          <p:nvPr>
            <p:ph type="body" sz="quarter" idx="10"/>
          </p:nvPr>
        </p:nvSpPr>
        <p:spPr/>
        <p:txBody>
          <a:bodyPr/>
          <a:lstStyle/>
          <a:p>
            <a:endParaRPr lang="en-US"/>
          </a:p>
        </p:txBody>
      </p:sp>
      <p:grpSp>
        <p:nvGrpSpPr>
          <p:cNvPr id="9" name="Group 8">
            <a:extLst>
              <a:ext uri="{FF2B5EF4-FFF2-40B4-BE49-F238E27FC236}">
                <a16:creationId xmlns:a16="http://schemas.microsoft.com/office/drawing/2014/main" id="{696E353A-5DC3-36F0-B5C8-9C0FBDF473FB}"/>
              </a:ext>
            </a:extLst>
          </p:cNvPr>
          <p:cNvGrpSpPr/>
          <p:nvPr/>
        </p:nvGrpSpPr>
        <p:grpSpPr>
          <a:xfrm>
            <a:off x="612036" y="1667098"/>
            <a:ext cx="7489825" cy="4905152"/>
            <a:chOff x="496888" y="1052736"/>
            <a:chExt cx="7952205" cy="5461036"/>
          </a:xfrm>
        </p:grpSpPr>
        <p:sp>
          <p:nvSpPr>
            <p:cNvPr id="4" name="TextBox 6">
              <a:extLst>
                <a:ext uri="{FF2B5EF4-FFF2-40B4-BE49-F238E27FC236}">
                  <a16:creationId xmlns:a16="http://schemas.microsoft.com/office/drawing/2014/main" id="{31CEA803-C3EA-E4ED-0B95-E8DDF52C8A5D}"/>
                </a:ext>
              </a:extLst>
            </p:cNvPr>
            <p:cNvSpPr txBox="1">
              <a:spLocks noChangeArrowheads="1"/>
            </p:cNvSpPr>
            <p:nvPr/>
          </p:nvSpPr>
          <p:spPr bwMode="auto">
            <a:xfrm>
              <a:off x="496888" y="1751013"/>
              <a:ext cx="3810000" cy="954107"/>
            </a:xfrm>
            <a:prstGeom prst="rect">
              <a:avLst/>
            </a:prstGeom>
            <a:noFill/>
            <a:ln>
              <a:noFill/>
            </a:ln>
          </p:spPr>
          <p:txBody>
            <a:bodyPr>
              <a:spAutoFit/>
            </a:bodyPr>
            <a:lstStyle>
              <a:lvl1pPr eaLnBrk="0" hangingPunct="0">
                <a:defRPr sz="2400">
                  <a:solidFill>
                    <a:schemeClr val="tx1"/>
                  </a:solidFill>
                  <a:latin typeface="Garamond" pitchFamily="18" charset="0"/>
                  <a:ea typeface="MS PGothic" pitchFamily="34" charset="-128"/>
                </a:defRPr>
              </a:lvl1pPr>
              <a:lvl2pPr marL="742950" indent="-285750" eaLnBrk="0" hangingPunct="0">
                <a:defRPr sz="2400">
                  <a:solidFill>
                    <a:schemeClr val="tx1"/>
                  </a:solidFill>
                  <a:latin typeface="Garamond" pitchFamily="18" charset="0"/>
                  <a:ea typeface="MS PGothic" pitchFamily="34" charset="-128"/>
                </a:defRPr>
              </a:lvl2pPr>
              <a:lvl3pPr marL="1143000" indent="-228600" eaLnBrk="0" hangingPunct="0">
                <a:defRPr sz="2400">
                  <a:solidFill>
                    <a:schemeClr val="tx1"/>
                  </a:solidFill>
                  <a:latin typeface="Garamond" pitchFamily="18" charset="0"/>
                  <a:ea typeface="MS PGothic" pitchFamily="34" charset="-128"/>
                </a:defRPr>
              </a:lvl3pPr>
              <a:lvl4pPr marL="1600200" indent="-228600" eaLnBrk="0" hangingPunct="0">
                <a:defRPr sz="2400">
                  <a:solidFill>
                    <a:schemeClr val="tx1"/>
                  </a:solidFill>
                  <a:latin typeface="Garamond" pitchFamily="18" charset="0"/>
                  <a:ea typeface="MS PGothic" pitchFamily="34" charset="-128"/>
                </a:defRPr>
              </a:lvl4pPr>
              <a:lvl5pPr marL="2057400" indent="-228600" eaLnBrk="0" hangingPunct="0">
                <a:defRPr sz="2400">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Garamond" pitchFamily="18" charset="0"/>
                  <a:ea typeface="MS PGothic" pitchFamily="34" charset="-128"/>
                </a:defRPr>
              </a:lvl9pPr>
            </a:lstStyle>
            <a:p>
              <a:pPr eaLnBrk="1" fontAlgn="auto" hangingPunct="1">
                <a:spcBef>
                  <a:spcPts val="0"/>
                </a:spcBef>
                <a:spcAft>
                  <a:spcPts val="0"/>
                </a:spcAft>
                <a:defRPr/>
              </a:pPr>
              <a:endParaRPr lang="en-GB" sz="2800">
                <a:solidFill>
                  <a:schemeClr val="tx2"/>
                </a:solidFill>
                <a:latin typeface="+mn-lt"/>
                <a:ea typeface="Arial Unicode MS" pitchFamily="34" charset="-128"/>
                <a:cs typeface="Arial Unicode MS" pitchFamily="34" charset="-128"/>
              </a:endParaRPr>
            </a:p>
            <a:p>
              <a:pPr eaLnBrk="1" fontAlgn="auto" hangingPunct="1">
                <a:spcBef>
                  <a:spcPts val="0"/>
                </a:spcBef>
                <a:spcAft>
                  <a:spcPts val="0"/>
                </a:spcAft>
                <a:defRPr/>
              </a:pPr>
              <a:endParaRPr lang="en-US" sz="2800">
                <a:solidFill>
                  <a:schemeClr val="tx2"/>
                </a:solidFill>
                <a:latin typeface="+mn-lt"/>
                <a:ea typeface="Arial Unicode MS" pitchFamily="34" charset="-128"/>
                <a:cs typeface="Arial Unicode MS" pitchFamily="34" charset="-128"/>
              </a:endParaRPr>
            </a:p>
          </p:txBody>
        </p:sp>
        <p:pic>
          <p:nvPicPr>
            <p:cNvPr id="5" name="Picture 4" descr="Simple_Speed_Sounds_Chart.pdf">
              <a:extLst>
                <a:ext uri="{FF2B5EF4-FFF2-40B4-BE49-F238E27FC236}">
                  <a16:creationId xmlns:a16="http://schemas.microsoft.com/office/drawing/2014/main" id="{4C5F02F0-DCBA-61A3-D921-E36CCEC2D72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755576" y="1052736"/>
              <a:ext cx="7693517" cy="5461036"/>
            </a:xfrm>
            <a:prstGeom prst="rect">
              <a:avLst/>
            </a:prstGeom>
          </p:spPr>
        </p:pic>
        <p:sp>
          <p:nvSpPr>
            <p:cNvPr id="6" name="Rounded Rectangle 5">
              <a:extLst>
                <a:ext uri="{FF2B5EF4-FFF2-40B4-BE49-F238E27FC236}">
                  <a16:creationId xmlns:a16="http://schemas.microsoft.com/office/drawing/2014/main" id="{CE42C995-1E20-33BC-EAAA-488085D8A3E0}"/>
                </a:ext>
              </a:extLst>
            </p:cNvPr>
            <p:cNvSpPr/>
            <p:nvPr/>
          </p:nvSpPr>
          <p:spPr>
            <a:xfrm>
              <a:off x="1259632" y="1484784"/>
              <a:ext cx="6624736" cy="864096"/>
            </a:xfrm>
            <a:prstGeom prst="roundRect">
              <a:avLst/>
            </a:prstGeom>
            <a:solidFill>
              <a:srgbClr val="02989E">
                <a:alpha val="3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a:extLst>
                <a:ext uri="{FF2B5EF4-FFF2-40B4-BE49-F238E27FC236}">
                  <a16:creationId xmlns:a16="http://schemas.microsoft.com/office/drawing/2014/main" id="{41C8AB9D-A8AA-255D-2D41-AC29E1F37B3E}"/>
                </a:ext>
              </a:extLst>
            </p:cNvPr>
            <p:cNvSpPr/>
            <p:nvPr/>
          </p:nvSpPr>
          <p:spPr>
            <a:xfrm>
              <a:off x="1259632" y="3121007"/>
              <a:ext cx="6624737" cy="864096"/>
            </a:xfrm>
            <a:prstGeom prst="roundRect">
              <a:avLst/>
            </a:prstGeom>
            <a:solidFill>
              <a:srgbClr val="02989E">
                <a:alpha val="3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0BE35590-0CD3-FCF6-DEB6-603307722880}"/>
                </a:ext>
              </a:extLst>
            </p:cNvPr>
            <p:cNvSpPr/>
            <p:nvPr/>
          </p:nvSpPr>
          <p:spPr>
            <a:xfrm>
              <a:off x="1259632" y="4725144"/>
              <a:ext cx="2880320" cy="504056"/>
            </a:xfrm>
            <a:prstGeom prst="roundRect">
              <a:avLst/>
            </a:prstGeom>
            <a:solidFill>
              <a:srgbClr val="02989E">
                <a:alpha val="3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61125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5E32-D58D-1BFB-2595-5EC7AF1A526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5F19FD0-97DA-80FD-D0AD-EC7A2A179695}"/>
              </a:ext>
            </a:extLst>
          </p:cNvPr>
          <p:cNvSpPr txBox="1">
            <a:spLocks/>
          </p:cNvSpPr>
          <p:nvPr/>
        </p:nvSpPr>
        <p:spPr>
          <a:xfrm>
            <a:off x="578906" y="571987"/>
            <a:ext cx="6472134" cy="1198981"/>
          </a:xfrm>
          <a:prstGeom prst="rect">
            <a:avLst/>
          </a:prstGeom>
        </p:spPr>
        <p:txBody>
          <a:bodyPr/>
          <a:lst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a:lstStyle>
          <a:p>
            <a:r>
              <a:rPr lang="en-US" sz="3500" dirty="0">
                <a:solidFill>
                  <a:schemeClr val="bg1"/>
                </a:solidFill>
              </a:rPr>
              <a:t>Pure Sounds (</a:t>
            </a:r>
            <a:r>
              <a:rPr lang="en-US" sz="3500" dirty="0" err="1">
                <a:solidFill>
                  <a:schemeClr val="bg1"/>
                </a:solidFill>
              </a:rPr>
              <a:t>ruthmiskin.com</a:t>
            </a:r>
            <a:r>
              <a:rPr lang="en-US" sz="3500" dirty="0">
                <a:solidFill>
                  <a:schemeClr val="bg1"/>
                </a:solidFill>
              </a:rPr>
              <a:t>)</a:t>
            </a:r>
            <a:endParaRPr lang="en-US" sz="3500" dirty="0">
              <a:solidFill>
                <a:srgbClr val="FFD82F"/>
              </a:solidFill>
            </a:endParaRPr>
          </a:p>
        </p:txBody>
      </p:sp>
      <p:pic>
        <p:nvPicPr>
          <p:cNvPr id="2" name="ph.set_1_sounds.mpg">
            <a:hlinkClick r:id="" action="ppaction://media"/>
            <a:extLst>
              <a:ext uri="{FF2B5EF4-FFF2-40B4-BE49-F238E27FC236}">
                <a16:creationId xmlns:a16="http://schemas.microsoft.com/office/drawing/2014/main" id="{F53397B7-5836-6074-2C26-A1F0BAABAF2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714501"/>
            <a:ext cx="9144000" cy="5143499"/>
          </a:xfrm>
          <a:prstGeom prst="rect">
            <a:avLst/>
          </a:prstGeom>
        </p:spPr>
      </p:pic>
    </p:spTree>
    <p:extLst>
      <p:ext uri="{BB962C8B-B14F-4D97-AF65-F5344CB8AC3E}">
        <p14:creationId xmlns:p14="http://schemas.microsoft.com/office/powerpoint/2010/main" val="147259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89260-9DB0-5497-D6CA-AC87FC5A6546}"/>
              </a:ext>
            </a:extLst>
          </p:cNvPr>
          <p:cNvSpPr>
            <a:spLocks noGrp="1"/>
          </p:cNvSpPr>
          <p:nvPr>
            <p:ph type="title"/>
          </p:nvPr>
        </p:nvSpPr>
        <p:spPr/>
        <p:txBody>
          <a:bodyPr/>
          <a:lstStyle/>
          <a:p>
            <a:r>
              <a:rPr lang="en-US" dirty="0"/>
              <a:t>Name the pictures</a:t>
            </a:r>
          </a:p>
        </p:txBody>
      </p:sp>
      <p:sp>
        <p:nvSpPr>
          <p:cNvPr id="3" name="Text Placeholder 2">
            <a:extLst>
              <a:ext uri="{FF2B5EF4-FFF2-40B4-BE49-F238E27FC236}">
                <a16:creationId xmlns:a16="http://schemas.microsoft.com/office/drawing/2014/main" id="{958433FD-E256-93EF-F866-BCE824649028}"/>
              </a:ext>
            </a:extLst>
          </p:cNvPr>
          <p:cNvSpPr>
            <a:spLocks noGrp="1"/>
          </p:cNvSpPr>
          <p:nvPr>
            <p:ph type="body" sz="quarter" idx="10"/>
          </p:nvPr>
        </p:nvSpPr>
        <p:spPr/>
        <p:txBody>
          <a:bodyPr/>
          <a:lstStyle/>
          <a:p>
            <a:endParaRPr lang="en-US"/>
          </a:p>
        </p:txBody>
      </p:sp>
      <p:pic>
        <p:nvPicPr>
          <p:cNvPr id="5" name="Content Placeholder 10">
            <a:extLst>
              <a:ext uri="{FF2B5EF4-FFF2-40B4-BE49-F238E27FC236}">
                <a16:creationId xmlns:a16="http://schemas.microsoft.com/office/drawing/2014/main" id="{30AE7797-F2DB-6ACA-F583-E7FDD7F9EF71}"/>
              </a:ext>
            </a:extLst>
          </p:cNvPr>
          <p:cNvPicPr>
            <a:picLocks noChangeAspect="1"/>
          </p:cNvPicPr>
          <p:nvPr/>
        </p:nvPicPr>
        <p:blipFill>
          <a:blip r:embed="rId3" cstate="screen">
            <a:extLst>
              <a:ext uri="{28A0092B-C50C-407E-A947-70E740481C1C}">
                <a14:useLocalDpi xmlns:a14="http://schemas.microsoft.com/office/drawing/2010/main"/>
              </a:ext>
            </a:extLst>
          </a:blip>
          <a:srcRect l="-40929" r="-40929"/>
          <a:stretch>
            <a:fillRect/>
          </a:stretch>
        </p:blipFill>
        <p:spPr bwMode="auto">
          <a:xfrm>
            <a:off x="692586" y="1947664"/>
            <a:ext cx="7758825" cy="4257875"/>
          </a:xfrm>
          <a:prstGeom prst="rect">
            <a:avLst/>
          </a:prstGeom>
          <a:noFill/>
          <a:ln w="9525">
            <a:noFill/>
            <a:miter lim="800000"/>
            <a:headEnd/>
            <a:tailEnd/>
          </a:ln>
        </p:spPr>
      </p:pic>
    </p:spTree>
    <p:extLst>
      <p:ext uri="{BB962C8B-B14F-4D97-AF65-F5344CB8AC3E}">
        <p14:creationId xmlns:p14="http://schemas.microsoft.com/office/powerpoint/2010/main" val="321988695"/>
      </p:ext>
    </p:extLst>
  </p:cSld>
  <p:clrMapOvr>
    <a:masterClrMapping/>
  </p:clrMapOvr>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a8f53b2-13a3-4793-90e7-10226504b3c4">YRFSUJVH7EPP-966163126-114713</_dlc_DocId>
    <_dlc_DocIdUrl xmlns="9a8f53b2-13a3-4793-90e7-10226504b3c4">
      <Url>https://ruthmiskinliteracyltd.sharepoint.com/sites/RuthMiskinTraining/_layouts/15/DocIdRedir.aspx?ID=YRFSUJVH7EPP-966163126-114713</Url>
      <Description>YRFSUJVH7EPP-966163126-114713</Description>
    </_dlc_DocIdUrl>
    <SharedWithUsers xmlns="9a8f53b2-13a3-4793-90e7-10226504b3c4">
      <UserInfo>
        <DisplayName/>
        <AccountId xsi:nil="true"/>
        <AccountType/>
      </UserInfo>
    </SharedWithUsers>
    <_dlc_DocIdPersistId xmlns="9a8f53b2-13a3-4793-90e7-10226504b3c4">false</_dlc_DocIdPersistId>
    <DateandTimeModified xmlns="e3eab8b6-c0c4-41d5-9873-d73174f14db4" xsi:nil="true"/>
    <lcf76f155ced4ddcb4097134ff3c332f xmlns="e3eab8b6-c0c4-41d5-9873-d73174f14db4">
      <Terms xmlns="http://schemas.microsoft.com/office/infopath/2007/PartnerControls"/>
    </lcf76f155ced4ddcb4097134ff3c332f>
    <TaxCatchAll xmlns="9a8f53b2-13a3-4793-90e7-10226504b3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67D1AFDE363394FB0A1E3A52CA664CD" ma:contentTypeVersion="20" ma:contentTypeDescription="Create a new document." ma:contentTypeScope="" ma:versionID="8e70aec15defc45f130311f468417df5">
  <xsd:schema xmlns:xsd="http://www.w3.org/2001/XMLSchema" xmlns:xs="http://www.w3.org/2001/XMLSchema" xmlns:p="http://schemas.microsoft.com/office/2006/metadata/properties" xmlns:ns2="9a8f53b2-13a3-4793-90e7-10226504b3c4" xmlns:ns3="e3eab8b6-c0c4-41d5-9873-d73174f14db4" targetNamespace="http://schemas.microsoft.com/office/2006/metadata/properties" ma:root="true" ma:fieldsID="75ceec38bed46bf7ec98965717ccf769" ns2:_="" ns3:_="">
    <xsd:import namespace="9a8f53b2-13a3-4793-90e7-10226504b3c4"/>
    <xsd:import namespace="e3eab8b6-c0c4-41d5-9873-d73174f14db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DateandTimeModified"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8f53b2-13a3-4793-90e7-10226504b3c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851b88b5-1e03-4004-8c48-28539b4b26ed}" ma:internalName="TaxCatchAll" ma:showField="CatchAllData" ma:web="9a8f53b2-13a3-4793-90e7-10226504b3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eab8b6-c0c4-41d5-9873-d73174f14db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andTimeModified" ma:index="23" nillable="true" ma:displayName="Date and Time Modified" ma:format="DateTime" ma:internalName="DateandTimeModified">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edab9a-dc9d-426e-90cc-a0414d65d0e9"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70233C1-7EDC-4E65-A2CE-DC00F064575C}">
  <ds:schemaRefs>
    <ds:schemaRef ds:uri="http://purl.org/dc/terms/"/>
    <ds:schemaRef ds:uri="http://purl.org/dc/dcmitype/"/>
    <ds:schemaRef ds:uri="e3eab8b6-c0c4-41d5-9873-d73174f14db4"/>
    <ds:schemaRef ds:uri="http://purl.org/dc/elements/1.1/"/>
    <ds:schemaRef ds:uri="http://www.w3.org/XML/1998/namespace"/>
    <ds:schemaRef ds:uri="http://schemas.microsoft.com/office/2006/documentManagement/types"/>
    <ds:schemaRef ds:uri="9a8f53b2-13a3-4793-90e7-10226504b3c4"/>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80E9D5E-EB88-4532-B7FF-9C43B31C62F2}">
  <ds:schemaRefs>
    <ds:schemaRef ds:uri="9a8f53b2-13a3-4793-90e7-10226504b3c4"/>
    <ds:schemaRef ds:uri="e3eab8b6-c0c4-41d5-9873-d73174f14d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36CE950-682A-4CD2-A2AB-769F6AE4D811}">
  <ds:schemaRefs>
    <ds:schemaRef ds:uri="http://schemas.microsoft.com/sharepoint/v3/contenttype/forms"/>
  </ds:schemaRefs>
</ds:datastoreItem>
</file>

<file path=customXml/itemProps4.xml><?xml version="1.0" encoding="utf-8"?>
<ds:datastoreItem xmlns:ds="http://schemas.openxmlformats.org/officeDocument/2006/customXml" ds:itemID="{113A08B6-8A17-4FA9-B200-6CDCFDE6476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118</TotalTime>
  <Words>1833</Words>
  <Application>Microsoft Office PowerPoint</Application>
  <PresentationFormat>On-screen Show (4:3)</PresentationFormat>
  <Paragraphs>208</Paragraphs>
  <Slides>24</Slides>
  <Notes>24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ＭＳ Ｐゴシック</vt:lpstr>
      <vt:lpstr>Arial</vt:lpstr>
      <vt:lpstr>Arial Unicode MS</vt:lpstr>
      <vt:lpstr>Calibri</vt:lpstr>
      <vt:lpstr>Calibri Light</vt:lpstr>
      <vt:lpstr>Times New Roman</vt:lpstr>
      <vt:lpstr>NEW Phonics Template</vt:lpstr>
      <vt:lpstr>PowerPoint Presentation</vt:lpstr>
      <vt:lpstr>PowerPoint Presentation</vt:lpstr>
      <vt:lpstr>What is phonics?</vt:lpstr>
      <vt:lpstr>Some codes are easier than others</vt:lpstr>
      <vt:lpstr>The simple code: Set 1 and 2 sounds</vt:lpstr>
      <vt:lpstr>The complex code: Set 3 sounds</vt:lpstr>
      <vt:lpstr>Speed Sounds Set 1</vt:lpstr>
      <vt:lpstr>PowerPoint Presentation</vt:lpstr>
      <vt:lpstr>Name the pictures</vt:lpstr>
      <vt:lpstr>Teach something new…review, review review!</vt:lpstr>
      <vt:lpstr>Speedy sounds + Fred = decoding</vt:lpstr>
      <vt:lpstr>Virtual Classroom Set 1 sounds</vt:lpstr>
      <vt:lpstr>Virtual Classroom Pinny time</vt:lpstr>
      <vt:lpstr>Pupil pathways</vt:lpstr>
      <vt:lpstr>How do I use the Virtual Classroom?</vt:lpstr>
      <vt:lpstr>Practice at home</vt:lpstr>
      <vt:lpstr>Teaching letter formation</vt:lpstr>
      <vt:lpstr>What can I do?</vt:lpstr>
      <vt:lpstr>Teaching a Set 1 sound</vt:lpstr>
      <vt:lpstr>ruthmiskin.com</vt:lpstr>
      <vt:lpstr>Online resources available</vt:lpstr>
      <vt:lpstr>Parents carers and families webpage</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Davina</dc:creator>
  <cp:lastModifiedBy>Amy Lindsay</cp:lastModifiedBy>
  <cp:revision>6</cp:revision>
  <cp:lastPrinted>2020-12-14T13:59:25Z</cp:lastPrinted>
  <dcterms:created xsi:type="dcterms:W3CDTF">2012-05-21T09:37:25Z</dcterms:created>
  <dcterms:modified xsi:type="dcterms:W3CDTF">2025-09-28T20:02:26Z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0x010100067D1AFDE363394FB0A1E3A52CA664CD</vt:lpwstr>
  </property>
  <property fmtid="{D5CDD505-2E9C-101B-9397-08002B2CF9AE}" pid="3" name="xd_Signature">
    <vt:bool>false</vt:bool>
  </property>
  <property fmtid="{D5CDD505-2E9C-101B-9397-08002B2CF9AE}" pid="4" name="xd_ProgID">
    <vt:lpwstr/>
  </property>
  <property fmtid="{D5CDD505-2E9C-101B-9397-08002B2CF9AE}" pid="5" name="DocumentSetDescription">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URL">
    <vt:lpwstr/>
  </property>
  <property fmtid="{D5CDD505-2E9C-101B-9397-08002B2CF9AE}" pid="11" name="MediaServiceImageTags">
    <vt:lpwstr/>
  </property>
  <property fmtid="{D5CDD505-2E9C-101B-9397-08002B2CF9AE}" pid="12" name="MSIP_Label_be5cb09a-2992-49d6-8ac9-5f63e7b1ad2f_Enabled">
    <vt:lpwstr>true</vt:lpwstr>
  </property>
  <property fmtid="{D5CDD505-2E9C-101B-9397-08002B2CF9AE}" pid="13" name="MSIP_Label_be5cb09a-2992-49d6-8ac9-5f63e7b1ad2f_SetDate">
    <vt:lpwstr>2024-07-25T07:28:12Z</vt:lpwstr>
  </property>
  <property fmtid="{D5CDD505-2E9C-101B-9397-08002B2CF9AE}" pid="14" name="MSIP_Label_be5cb09a-2992-49d6-8ac9-5f63e7b1ad2f_Method">
    <vt:lpwstr>Standard</vt:lpwstr>
  </property>
  <property fmtid="{D5CDD505-2E9C-101B-9397-08002B2CF9AE}" pid="15" name="MSIP_Label_be5cb09a-2992-49d6-8ac9-5f63e7b1ad2f_Name">
    <vt:lpwstr>Controlled</vt:lpwstr>
  </property>
  <property fmtid="{D5CDD505-2E9C-101B-9397-08002B2CF9AE}" pid="16" name="MSIP_Label_be5cb09a-2992-49d6-8ac9-5f63e7b1ad2f_SiteId">
    <vt:lpwstr>91761b62-4c45-43f5-9f0e-be8ad9b551ff</vt:lpwstr>
  </property>
  <property fmtid="{D5CDD505-2E9C-101B-9397-08002B2CF9AE}" pid="17" name="MSIP_Label_be5cb09a-2992-49d6-8ac9-5f63e7b1ad2f_ActionId">
    <vt:lpwstr>28de7904-ae05-48ba-8b17-e83169f68ba0</vt:lpwstr>
  </property>
  <property fmtid="{D5CDD505-2E9C-101B-9397-08002B2CF9AE}" pid="18" name="MSIP_Label_be5cb09a-2992-49d6-8ac9-5f63e7b1ad2f_ContentBits">
    <vt:lpwstr>0</vt:lpwstr>
  </property>
  <property fmtid="{D5CDD505-2E9C-101B-9397-08002B2CF9AE}" pid="19" name="_dlc_DocIdItemGuid">
    <vt:lpwstr>2ce5cf15-2eb2-459e-ae58-9a16521bcf1f</vt:lpwstr>
  </property>
</Properties>
</file>