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5"/>
  </p:sldMasterIdLst>
  <p:notesMasterIdLst>
    <p:notesMasterId r:id="rId26"/>
  </p:notesMasterIdLst>
  <p:handoutMasterIdLst>
    <p:handoutMasterId r:id="rId27"/>
  </p:handoutMasterIdLst>
  <p:sldIdLst>
    <p:sldId id="3982" r:id="rId6"/>
    <p:sldId id="4659" r:id="rId7"/>
    <p:sldId id="3988" r:id="rId8"/>
    <p:sldId id="4675" r:id="rId9"/>
    <p:sldId id="4676" r:id="rId10"/>
    <p:sldId id="4677" r:id="rId11"/>
    <p:sldId id="4636" r:id="rId12"/>
    <p:sldId id="4685" r:id="rId13"/>
    <p:sldId id="4686" r:id="rId14"/>
    <p:sldId id="4687" r:id="rId15"/>
    <p:sldId id="4688" r:id="rId16"/>
    <p:sldId id="4689" r:id="rId17"/>
    <p:sldId id="4690" r:id="rId18"/>
    <p:sldId id="4691" r:id="rId19"/>
    <p:sldId id="4698" r:id="rId20"/>
    <p:sldId id="4693" r:id="rId21"/>
    <p:sldId id="4694" r:id="rId22"/>
    <p:sldId id="4695" r:id="rId23"/>
    <p:sldId id="4696" r:id="rId24"/>
    <p:sldId id="4697" r:id="rId25"/>
  </p:sldIdLst>
  <p:sldSz cx="9144000" cy="6858000" type="screen4x3"/>
  <p:notesSz cx="6669088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4F8F57CA-CBDF-5741-A80A-78D5126FB7DF}">
          <p14:sldIdLst>
            <p14:sldId id="3982"/>
            <p14:sldId id="4659"/>
            <p14:sldId id="3988"/>
            <p14:sldId id="4675"/>
            <p14:sldId id="4676"/>
            <p14:sldId id="4677"/>
            <p14:sldId id="4636"/>
            <p14:sldId id="4685"/>
            <p14:sldId id="4686"/>
            <p14:sldId id="4687"/>
            <p14:sldId id="4688"/>
            <p14:sldId id="4689"/>
            <p14:sldId id="4690"/>
            <p14:sldId id="4691"/>
            <p14:sldId id="4698"/>
            <p14:sldId id="4693"/>
            <p14:sldId id="4694"/>
            <p14:sldId id="4695"/>
            <p14:sldId id="4696"/>
            <p14:sldId id="469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480">
          <p15:clr>
            <a:srgbClr val="A4A3A4"/>
          </p15:clr>
        </p15:guide>
        <p15:guide id="2" pos="26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3FC0B0-86C8-86D3-47A1-B76CFC073973}" name="Ceri Brinkworth" initials="CB" userId="S::ceribrinkworth@ruthmiskin.com::6529f433-d9ea-4c65-9791-0b6df18ce9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72F"/>
    <a:srgbClr val="424242"/>
    <a:srgbClr val="5A5A5A"/>
    <a:srgbClr val="FFD82F"/>
    <a:srgbClr val="02989E"/>
    <a:srgbClr val="0095DA"/>
    <a:srgbClr val="0C3B59"/>
    <a:srgbClr val="2D2D2D"/>
    <a:srgbClr val="0C3B5A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634C0B-8BEB-0A41-80EF-944C5BDE749D}" v="145" dt="2025-08-05T20:40:11.022"/>
    <p1510:client id="{AB381D43-186A-4540-8909-AF033BC80962}" v="21" dt="2025-08-06T10:12:52.842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80"/>
    <p:restoredTop sz="86027"/>
  </p:normalViewPr>
  <p:slideViewPr>
    <p:cSldViewPr snapToGrid="0">
      <p:cViewPr varScale="1">
        <p:scale>
          <a:sx n="62" d="100"/>
          <a:sy n="62" d="100"/>
        </p:scale>
        <p:origin x="1116" y="72"/>
      </p:cViewPr>
      <p:guideLst>
        <p:guide orient="horz" pos="1480"/>
        <p:guide pos="26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0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948175B-139D-4B97-809D-65C9F73E5415}" type="datetimeFigureOut">
              <a:rPr lang="en-US"/>
              <a:pPr>
                <a:defRPr/>
              </a:pPr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7449B55-1BD8-4840-AD3A-429EA112E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325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DA3FAA8-A3B6-4839-9506-B671940FF4AA}" type="datetimeFigureOut">
              <a:rPr lang="en-GB"/>
              <a:pPr>
                <a:defRPr/>
              </a:pPr>
              <a:t>28/09/2025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A61AF0-59CC-4D82-B182-5DFC7F9ACF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909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Approximately 20 minutes is needed for this session.</a:t>
            </a:r>
          </a:p>
          <a:p>
            <a:endParaRPr lang="en-US" dirty="0"/>
          </a:p>
          <a:p>
            <a:r>
              <a:rPr lang="en-US" dirty="0"/>
              <a:t>Notes</a:t>
            </a:r>
            <a:r>
              <a:rPr lang="en-US" baseline="0" dirty="0"/>
              <a:t> are provided to help you lead the presentation.</a:t>
            </a:r>
          </a:p>
          <a:p>
            <a:r>
              <a:rPr lang="en-US" baseline="0" dirty="0"/>
              <a:t>Notes in italics are for your attention only.</a:t>
            </a:r>
          </a:p>
          <a:p>
            <a:endParaRPr lang="en-US" i="1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/>
              <a:t>This bitesize parent session is best used alongside a demo of a Fred game in action with a group of children; an in-action film from the Online Subscription or playing a Fred Game with the parents.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/>
              <a:t>Provide copies of ‘Reading at Home Booklet 1’ from Oxford Owl and Fred Games list for each parent.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170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4FE6B-A0D2-8CD0-9B32-1E3B8783B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4249BD-4606-9492-EE76-8908811A86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BBF3BC-DED2-4AC6-143D-B49807B9BA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Try to use Fred Talk throughout the day at home to help your child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orally blending sounds.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Fred Talk words at the end of the sentence and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keep the words short and simple.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the person next to you, have a practise of the three sentences on the screen.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Remember to Fred Talk the last word of the sentence.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might like to play Fred Games with your child too!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9EF70C-441A-ABE0-D51E-9B85B991A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5394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Once children know their Set 1 sounds and can orally blend, we teach children to read words using Fred Talk e.g. m-a-t, mat.</a:t>
            </a:r>
          </a:p>
          <a:p>
            <a:endParaRPr lang="en-US" dirty="0"/>
          </a:p>
          <a:p>
            <a:r>
              <a:rPr lang="en-US" dirty="0"/>
              <a:t>We say ‘Fred Talk, read the word’.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1404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Once your child can blend the sounds they know to read words, they will bring home a sound blending book to practise reading words</a:t>
            </a:r>
          </a:p>
          <a:p>
            <a:endParaRPr lang="en-GB" sz="1200" dirty="0">
              <a:effectLst/>
              <a:latin typeface="Calibri" panose="020F050202020403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  <a:p>
            <a:r>
              <a:rPr lang="en-GB" sz="1200" dirty="0">
                <a:effectLst/>
                <a:latin typeface="Calibri" panose="020F0502020204030204" pitchFamily="34" charset="0"/>
                <a:ea typeface="Yu Mincho" panose="02020400000000000000" pitchFamily="18" charset="-128"/>
                <a:cs typeface="Arial" panose="020B0604020202020204" pitchFamily="34" charset="0"/>
              </a:rPr>
              <a:t>Children love reading the word and then using the picture to check if they are right.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7139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Discuss the one that is applicable to your school: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+mn-cs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Your child will also bring home a My Set 1 Speed Sounds books</a:t>
            </a:r>
            <a:r>
              <a:rPr lang="en-US" sz="1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practise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reading and writing the Set 1 sounds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instructions for you inside cover of the book.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12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week, your child will bring home the Speed Sounds cards they have been taught to practise reading sounds speedily.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purchase Set 1 flashcards or My Reading and Writing Kit ages 3-5 early sounds and blending to support your child with Set 1 sounds at home if you wish.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0730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Give handout of Fred Games and </a:t>
            </a:r>
            <a:r>
              <a:rPr lang="en-US" i="1" baseline="0" dirty="0"/>
              <a:t>Reading at Home Booklet 1’ </a:t>
            </a:r>
            <a:r>
              <a:rPr lang="en-US" i="1" dirty="0"/>
              <a:t>to parents.</a:t>
            </a:r>
            <a:endParaRPr lang="en-US" i="1" baseline="0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purchase Set 1 flashcards or My Reading and Writing Kit ages 5-7 more sounds and blending to support your child with blending at home.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2644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Demonstrate teaching a Fred Game to a group of children/ parents as children.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baseline="0" dirty="0"/>
              <a:t>Alternatively, show an in-action film of a Fred Game from the Online Subscription.</a:t>
            </a:r>
            <a:endParaRPr lang="en-US" i="1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0945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Watch these video tutorials on the Ruth Miskin website to help your child to </a:t>
            </a:r>
            <a:r>
              <a:rPr lang="en-US" dirty="0" err="1"/>
              <a:t>practise</a:t>
            </a:r>
            <a:r>
              <a:rPr lang="en-US" dirty="0"/>
              <a:t> sound blending and reading words with Fred Talk at home:</a:t>
            </a:r>
          </a:p>
          <a:p>
            <a:endParaRPr lang="en-US" dirty="0"/>
          </a:p>
          <a:p>
            <a:r>
              <a:rPr lang="en-US" dirty="0"/>
              <a:t>Sound-blending</a:t>
            </a:r>
          </a:p>
          <a:p>
            <a:r>
              <a:rPr lang="en-US" dirty="0"/>
              <a:t>Blending sound books</a:t>
            </a:r>
          </a:p>
          <a:p>
            <a:endParaRPr lang="en-US" dirty="0"/>
          </a:p>
          <a:p>
            <a:r>
              <a:rPr lang="en-US" dirty="0"/>
              <a:t>There is also a handy ‘Using the Virtual Classroom’ film.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3423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7DE69-FEE1-E9EB-CEF5-6CC026EF08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B8E2B3-4D38-DC46-5481-2D354BC4C7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7C2098-23E6-4374-C3EE-88AB65097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D75EA-33F4-6EF9-BA84-5761F68410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61712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9A82A-06EA-48D4-814F-8EFE058D9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C020FD-6966-EE9C-3D7C-4B04267B9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A6E4CA-BA7B-782C-9674-39652C606F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E39A70-3495-2D7B-2A00-F6FE706E13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3165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3323C-4303-F501-CF75-2617A5479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C7EDB3-E0C7-B97B-F746-7E60AC9EF2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4CAEAE-3428-E770-A29C-3BACEA314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baseline="0" dirty="0"/>
              <a:t>Read quote.</a:t>
            </a:r>
          </a:p>
          <a:p>
            <a:endParaRPr lang="en-US" i="1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F66F91-2726-8F97-4756-2A72537BEA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278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53464-FD02-CAA9-BFF2-B6A4AB7BA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86776-FEA7-35D8-EE9F-4EC8EDD53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1FF906-BC3E-3170-3C09-255AE3D71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baseline="0" dirty="0"/>
              <a:t>Read quote.</a:t>
            </a:r>
          </a:p>
          <a:p>
            <a:endParaRPr lang="en-US" i="1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E3163-7114-AD40-531A-71CAFFF46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471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baseline="0" dirty="0"/>
              <a:t>Today I want to help you understand how your child is learning to read words in </a:t>
            </a:r>
            <a:r>
              <a:rPr lang="en-US" i="1" baseline="0" dirty="0"/>
              <a:t>Read Write Inc. </a:t>
            </a:r>
            <a:r>
              <a:rPr lang="en-US" i="0" baseline="0" dirty="0"/>
              <a:t>Phonics by blending sounds together.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Alongside teaching children the Set 1 sounds, we teach them </a:t>
            </a:r>
            <a:r>
              <a:rPr lang="en-US" dirty="0"/>
              <a:t>to blend sounds to read words e.g. s-a-t, sat.</a:t>
            </a:r>
            <a:r>
              <a:rPr lang="en-US" i="0" baseline="0" dirty="0"/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pPr marL="0" lvl="0" indent="0">
              <a:lnSpc>
                <a:spcPct val="115000"/>
              </a:lnSpc>
              <a:buFont typeface="Calibri" panose="020F0502020204030204" pitchFamily="34" charset="0"/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Once 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children can read sounds speedily, like this, </a:t>
            </a:r>
            <a:r>
              <a:rPr lang="en-US" sz="1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(show how speedily this needs to be)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and understand Fred (m-a-t...mat) </a:t>
            </a:r>
            <a:r>
              <a:rPr lang="en-US" sz="1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(click),</a:t>
            </a: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they can decode words.</a:t>
            </a:r>
            <a:endParaRPr lang="en-GB" sz="12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773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45DDC-7D00-BBAB-5B99-560282986B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56A2E5-7CE6-A30C-FA00-7C540514E6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F2CB92-1938-97C9-831C-2A059CEEE5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 me introduce you to Fred</a:t>
            </a:r>
            <a:r>
              <a:rPr lang="en-US" sz="120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endParaRPr lang="en-US" sz="1200" i="1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Fred helps children learn to blend sounds into a word.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en-GB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Fred can only speak in sounds. He says d-o-g, h-a-t etc.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>
              <a:lnSpc>
                <a:spcPct val="115000"/>
              </a:lnSpc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says the sounds c-a-t, and then children help him to say the word.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/>
            <a:endParaRPr lang="en-US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how we </a:t>
            </a:r>
            <a:r>
              <a:rPr lang="en-U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quickly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teach </a:t>
            </a:r>
            <a:r>
              <a:rPr lang="en-US" sz="1200" b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of our children</a:t>
            </a:r>
            <a:r>
              <a:rPr lang="en-US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blend orally.</a:t>
            </a:r>
          </a:p>
          <a:p>
            <a:pPr lvl="0"/>
            <a:endParaRPr lang="en-US" sz="120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practise blending orally so children will find word-reading easier.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EA3E5-B51A-14DE-06C4-45F7E171C0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372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0EB8B-9990-DD8B-2707-3614B75F5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C73821-005F-9CC3-DEB6-AEA432A95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FE4B77-E73F-2120-38C9-A602EEFF6E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dirty="0">
                <a:latin typeface="Times New Roman"/>
                <a:ea typeface="Times New Roman"/>
                <a:cs typeface="Times New Roman"/>
                <a:sym typeface="Times New Roman"/>
              </a:rPr>
              <a:t>Remember that: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US" altLang="ja-JP" sz="1200" dirty="0">
              <a:latin typeface="Times New Roman"/>
              <a:cs typeface="Times New Roman"/>
              <a:sym typeface="Times New Roman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SzPct val="25000"/>
              <a:buFontTx/>
              <a:buChar char="-"/>
            </a:pPr>
            <a:r>
              <a:rPr lang="en-GB" altLang="ja-JP" sz="1200" dirty="0">
                <a:latin typeface="Times New Roman" charset="0"/>
                <a:cs typeface="Times New Roman"/>
                <a:sym typeface="Times New Roman"/>
              </a:rPr>
              <a:t>c</a:t>
            </a:r>
            <a:r>
              <a:rPr lang="en-GB" altLang="ja-JP" sz="1200" dirty="0">
                <a:latin typeface="Times New Roman" charset="0"/>
              </a:rPr>
              <a:t>hildren need to know sounds – not letter names – to read words</a:t>
            </a: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SzPct val="25000"/>
              <a:buFontTx/>
              <a:buChar char="-"/>
            </a:pPr>
            <a:r>
              <a:rPr lang="en-GB" sz="1200" dirty="0">
                <a:latin typeface="Times New Roman" charset="0"/>
              </a:rPr>
              <a:t>we </a:t>
            </a: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say the sounds in a way to make them easy to blend into a word </a:t>
            </a:r>
            <a:r>
              <a:rPr lang="en-GB" sz="1200" dirty="0">
                <a:latin typeface="Times New Roman" charset="0"/>
              </a:rPr>
              <a:t>(‘m’ not’ </a:t>
            </a:r>
            <a:r>
              <a:rPr lang="en-GB" sz="1200" dirty="0" err="1">
                <a:latin typeface="Times New Roman" charset="0"/>
              </a:rPr>
              <a:t>muh</a:t>
            </a:r>
            <a:r>
              <a:rPr lang="en-GB" sz="1200" dirty="0">
                <a:latin typeface="Times New Roman" charset="0"/>
              </a:rPr>
              <a:t>’, ’s’ not ‘</a:t>
            </a:r>
            <a:r>
              <a:rPr lang="en-GB" altLang="ja-JP" sz="1200" dirty="0" err="1">
                <a:latin typeface="Times New Roman" charset="0"/>
              </a:rPr>
              <a:t>suh</a:t>
            </a:r>
            <a:r>
              <a:rPr lang="en-GB" sz="1200" dirty="0">
                <a:latin typeface="Times New Roman" charset="0"/>
              </a:rPr>
              <a:t>’</a:t>
            </a:r>
            <a:r>
              <a:rPr lang="en-GB" altLang="ja-JP" sz="1200" dirty="0">
                <a:latin typeface="Times New Roman" charset="0"/>
              </a:rPr>
              <a:t>, etc) </a:t>
            </a:r>
            <a:endParaRPr lang="en-GB" altLang="ja-JP" sz="1200" dirty="0">
              <a:solidFill>
                <a:schemeClr val="tx1"/>
              </a:solidFill>
              <a:effectLst/>
              <a:latin typeface="Times New Roman" charset="0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GB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aim to eliminate the ‘uh’ at the end of the sound. This is called a ‘schwa’ sound. This makes it easier to blend sounds into word.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48376-856C-DB93-580B-1C02F707DB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200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8D6C3-33A5-7D9C-E5BA-EE7B8FE09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6AABC8-6221-BA3D-22FF-A0A9866686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6B9ADD-4EAD-9981-0320-CCBA697DEC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Fred Talk follows a consistent routine: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say the word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sounds as Fred e.g. c-a-t. Ask children to repeat. </a:t>
            </a:r>
          </a:p>
          <a:p>
            <a:pPr lvl="0"/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pause to allow children to ‘jump-in’ with the whole word.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 the word in sounds followed by the whole word e.g. c-a-t, cat. Ask children to repeat.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045E5-18D9-8156-2BB0-6D103A162B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044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D6F3B-C1CC-847C-5143-96D734F68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292B5-60D4-C224-8412-B85E07390B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13FB8B-89D2-6D1B-FCF4-DA56CD265F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Each week, we will send home film links or QR codes to lessons that match the sounds and words your child has been learning in school.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Simply click the link or scan the QR code and watch on a tablet or other device.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have a look at one of these Fred Games on the Virtual Classroom.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lang="en-GB" altLang="ja-JP" dirty="0">
              <a:latin typeface="Times New Roman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CD75A-994A-4029-762E-370571A8E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8453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A042F-7983-7E21-541E-219F341A7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49D2D9-CD25-139B-A4FE-066F28804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1BBB2E-2789-9EC5-89C7-45F48F3D3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send you links to the films via email/ upload links to Google classroom/ Class Dojo etc.</a:t>
            </a: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When you receive the link, simply click on it . . . and press play.</a:t>
            </a:r>
          </a:p>
          <a:p>
            <a:endParaRPr lang="en-GB" sz="1800" dirty="0">
              <a:solidFill>
                <a:srgbClr val="000000"/>
              </a:solidFill>
              <a:effectLst/>
              <a:latin typeface="Calibri Light" panose="020F0302020204030204" pitchFamily="34" charset="0"/>
            </a:endParaRPr>
          </a:p>
          <a:p>
            <a:pPr algn="just">
              <a:lnSpc>
                <a:spcPts val="1500"/>
              </a:lnSpc>
            </a:pP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ts val="1500"/>
              </a:lnSpc>
              <a:buFont typeface="+mj-lt"/>
              <a:buAutoNum type="arabicPeriod"/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Set aside 10 minutes to watch a film with your child each day.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ts val="1500"/>
              </a:lnSpc>
              <a:buFont typeface="+mj-lt"/>
              <a:buAutoNum type="arabicPeriod"/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Find a quiet space for your child to watch the film on a laptop or tablet.</a:t>
            </a: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ts val="1500"/>
              </a:lnSpc>
              <a:buFont typeface="+mj-lt"/>
              <a:buAutoNum type="arabicPeriod"/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Praise your child as they join in with the lesson – make it fun!</a:t>
            </a:r>
          </a:p>
          <a:p>
            <a:pPr marL="342900" lvl="0" indent="-342900" algn="l">
              <a:lnSpc>
                <a:spcPts val="1500"/>
              </a:lnSpc>
              <a:buFont typeface="+mj-lt"/>
              <a:buAutoNum type="arabicPeriod"/>
            </a:pPr>
            <a:endParaRPr lang="en-GB" sz="12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GB" sz="120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The more they practise using these films, the quicker they’ll learn to read.</a:t>
            </a:r>
            <a:r>
              <a:rPr lang="en-GB" dirty="0">
                <a:effectLst/>
              </a:rPr>
              <a:t> </a:t>
            </a:r>
            <a:endParaRPr lang="en-GB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lvl="0" indent="-342900" algn="l">
              <a:lnSpc>
                <a:spcPts val="1500"/>
              </a:lnSpc>
              <a:buFont typeface="+mj-lt"/>
              <a:buAutoNum type="arabicPeriod"/>
            </a:pP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500"/>
              </a:lnSpc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2A404-A556-F2B0-A170-3130E94B8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827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4C431-7564-0433-A58E-0BD215E7C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40E3B9-BD1E-7253-C89C-4CB7D9EE0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FDF696-E3FC-19BF-104F-13768F27EA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7F5FD-71F6-D2C2-55D2-85EF5F4BA4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A61AF0-59CC-4D82-B182-5DFC7F9ACF1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964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young children playing with a stuffed animal&#10;&#10;AI-generated content may be incorrect.">
            <a:extLst>
              <a:ext uri="{FF2B5EF4-FFF2-40B4-BE49-F238E27FC236}">
                <a16:creationId xmlns:a16="http://schemas.microsoft.com/office/drawing/2014/main" id="{7BCB43E9-9C5B-30C7-98ED-878B139BB3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9"/>
          <a:stretch>
            <a:fillRect/>
          </a:stretch>
        </p:blipFill>
        <p:spPr>
          <a:xfrm>
            <a:off x="0" y="926493"/>
            <a:ext cx="7853082" cy="59424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86BDE8C-434A-D64C-DADD-17A53A072005}"/>
              </a:ext>
            </a:extLst>
          </p:cNvPr>
          <p:cNvSpPr/>
          <p:nvPr userDrawn="1"/>
        </p:nvSpPr>
        <p:spPr>
          <a:xfrm>
            <a:off x="0" y="0"/>
            <a:ext cx="9144000" cy="926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36C95502-6C3D-78E6-F4FB-C17A52FBAA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3" name="Picture 2" descr="A black and yellow logo&#10;&#10;Description automatically generated">
            <a:extLst>
              <a:ext uri="{FF2B5EF4-FFF2-40B4-BE49-F238E27FC236}">
                <a16:creationId xmlns:a16="http://schemas.microsoft.com/office/drawing/2014/main" id="{533DAECD-B690-D638-6272-21DBF9CB53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4" y="104819"/>
            <a:ext cx="1864401" cy="689779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E239198A-A780-B7E6-9F76-709E43752013}"/>
              </a:ext>
            </a:extLst>
          </p:cNvPr>
          <p:cNvSpPr/>
          <p:nvPr userDrawn="1"/>
        </p:nvSpPr>
        <p:spPr>
          <a:xfrm>
            <a:off x="4195482" y="918702"/>
            <a:ext cx="3063829" cy="5950286"/>
          </a:xfrm>
          <a:prstGeom prst="parallelogram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D82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1C0A69-03C6-A42C-2BD0-DDB5E4F1BA23}"/>
              </a:ext>
            </a:extLst>
          </p:cNvPr>
          <p:cNvSpPr/>
          <p:nvPr userDrawn="1"/>
        </p:nvSpPr>
        <p:spPr>
          <a:xfrm>
            <a:off x="6289040" y="928861"/>
            <a:ext cx="2854960" cy="5950286"/>
          </a:xfrm>
          <a:prstGeom prst="rect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5C44A-1145-1ED8-001E-41A2DBBF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36" y="748683"/>
            <a:ext cx="6036845" cy="1198981"/>
          </a:xfrm>
          <a:prstGeom prst="rect">
            <a:avLst/>
          </a:prstGeom>
        </p:spPr>
        <p:txBody>
          <a:bodyPr/>
          <a:lstStyle>
            <a:lvl1pPr>
              <a:defRPr sz="35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 descr="A blue and yellow sign&#10;&#10;Description automatically generated">
            <a:extLst>
              <a:ext uri="{FF2B5EF4-FFF2-40B4-BE49-F238E27FC236}">
                <a16:creationId xmlns:a16="http://schemas.microsoft.com/office/drawing/2014/main" id="{38387C92-35CE-5C7F-5931-1D8C829488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750" y="6139094"/>
            <a:ext cx="2177250" cy="58618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4F2D68-4F60-FA08-93C8-AA9F46AFAE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978721"/>
            <a:ext cx="7919927" cy="372033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163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orful quotation marks&#10;&#10;Description automatically generated">
            <a:extLst>
              <a:ext uri="{FF2B5EF4-FFF2-40B4-BE49-F238E27FC236}">
                <a16:creationId xmlns:a16="http://schemas.microsoft.com/office/drawing/2014/main" id="{9F85A0C9-C2FB-31D4-66B3-B2AF7BF291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92" r="45617" b="46046"/>
          <a:stretch/>
        </p:blipFill>
        <p:spPr>
          <a:xfrm>
            <a:off x="6175753" y="241302"/>
            <a:ext cx="2638637" cy="1711842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22085E-F0CA-30C6-5E89-07AC7FC873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71870" y="2169042"/>
            <a:ext cx="6529055" cy="3338624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54EEE9-936B-AAB0-4630-ABC3177C86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1538" y="5507038"/>
            <a:ext cx="4146550" cy="830262"/>
          </a:xfrm>
          <a:prstGeom prst="rect">
            <a:avLst/>
          </a:prstGeom>
        </p:spPr>
        <p:txBody>
          <a:bodyPr/>
          <a:lstStyle>
            <a:lvl1pPr>
              <a:defRPr sz="1600" i="1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165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Quote slide 1">
    <p:bg>
      <p:bgPr>
        <a:solidFill>
          <a:srgbClr val="DBE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C39C58E-29D8-46F4-D5E8-CD31F268E5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7472" y="1759688"/>
            <a:ext cx="6529055" cy="3338624"/>
          </a:xfrm>
          <a:prstGeom prst="rect">
            <a:avLst/>
          </a:prstGeom>
        </p:spPr>
        <p:txBody>
          <a:bodyPr/>
          <a:lstStyle>
            <a:lvl1pPr algn="ctr">
              <a:defRPr sz="6000" b="1">
                <a:solidFill>
                  <a:srgbClr val="0C3B5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2601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298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74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4F2D68-4F60-FA08-93C8-AA9F46AFAE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568835"/>
            <a:ext cx="7919927" cy="372033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4242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7" name="Picture 6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E74C2C0F-EB2E-3D96-8800-58794DC49F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5F9FAE-6B64-97A1-38B0-BCAEB1F6FE8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618" y="135437"/>
            <a:ext cx="2040462" cy="75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346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958CD4-10A5-FD10-1599-F4A0BCA5E5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2" r="22182"/>
          <a:stretch/>
        </p:blipFill>
        <p:spPr>
          <a:xfrm>
            <a:off x="0" y="899417"/>
            <a:ext cx="4988560" cy="5968743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E239198A-A780-B7E6-9F76-709E43752013}"/>
              </a:ext>
            </a:extLst>
          </p:cNvPr>
          <p:cNvSpPr/>
          <p:nvPr userDrawn="1"/>
        </p:nvSpPr>
        <p:spPr>
          <a:xfrm>
            <a:off x="4226544" y="918701"/>
            <a:ext cx="3032767" cy="5951827"/>
          </a:xfrm>
          <a:prstGeom prst="parallelogram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D82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1C0A69-03C6-A42C-2BD0-DDB5E4F1BA23}"/>
              </a:ext>
            </a:extLst>
          </p:cNvPr>
          <p:cNvSpPr/>
          <p:nvPr userDrawn="1"/>
        </p:nvSpPr>
        <p:spPr>
          <a:xfrm>
            <a:off x="6289040" y="928861"/>
            <a:ext cx="2854960" cy="5939299"/>
          </a:xfrm>
          <a:prstGeom prst="rect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6BDE8C-434A-D64C-DADD-17A53A072005}"/>
              </a:ext>
            </a:extLst>
          </p:cNvPr>
          <p:cNvSpPr/>
          <p:nvPr userDrawn="1"/>
        </p:nvSpPr>
        <p:spPr>
          <a:xfrm>
            <a:off x="0" y="0"/>
            <a:ext cx="9144000" cy="926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36C95502-6C3D-78E6-F4FB-C17A52FBAA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3" name="Picture 2" descr="A black and yellow logo&#10;&#10;Description automatically generated">
            <a:extLst>
              <a:ext uri="{FF2B5EF4-FFF2-40B4-BE49-F238E27FC236}">
                <a16:creationId xmlns:a16="http://schemas.microsoft.com/office/drawing/2014/main" id="{533DAECD-B690-D638-6272-21DBF9CB53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4" y="104819"/>
            <a:ext cx="1864401" cy="6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52145"/>
      </p:ext>
    </p:extLst>
  </p:cSld>
  <p:clrMapOvr>
    <a:masterClrMapping/>
  </p:clrMapOvr>
  <p:hf sldNum="0"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958CD4-10A5-FD10-1599-F4A0BCA5E5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53" r="14215"/>
          <a:stretch/>
        </p:blipFill>
        <p:spPr>
          <a:xfrm>
            <a:off x="-1111" y="918701"/>
            <a:ext cx="5071729" cy="5951827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E239198A-A780-B7E6-9F76-709E43752013}"/>
              </a:ext>
            </a:extLst>
          </p:cNvPr>
          <p:cNvSpPr/>
          <p:nvPr userDrawn="1"/>
        </p:nvSpPr>
        <p:spPr>
          <a:xfrm>
            <a:off x="4226544" y="918701"/>
            <a:ext cx="3032767" cy="5951827"/>
          </a:xfrm>
          <a:prstGeom prst="parallelogram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D82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1C0A69-03C6-A42C-2BD0-DDB5E4F1BA23}"/>
              </a:ext>
            </a:extLst>
          </p:cNvPr>
          <p:cNvSpPr/>
          <p:nvPr userDrawn="1"/>
        </p:nvSpPr>
        <p:spPr>
          <a:xfrm>
            <a:off x="6289040" y="928861"/>
            <a:ext cx="2854960" cy="5939299"/>
          </a:xfrm>
          <a:prstGeom prst="rect">
            <a:avLst/>
          </a:prstGeom>
          <a:solidFill>
            <a:srgbClr val="FFD8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6BDE8C-434A-D64C-DADD-17A53A072005}"/>
              </a:ext>
            </a:extLst>
          </p:cNvPr>
          <p:cNvSpPr/>
          <p:nvPr userDrawn="1"/>
        </p:nvSpPr>
        <p:spPr>
          <a:xfrm>
            <a:off x="0" y="0"/>
            <a:ext cx="9144000" cy="926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ue rectangle with yellow and green text&#10;&#10;Description automatically generated">
            <a:extLst>
              <a:ext uri="{FF2B5EF4-FFF2-40B4-BE49-F238E27FC236}">
                <a16:creationId xmlns:a16="http://schemas.microsoft.com/office/drawing/2014/main" id="{36C95502-6C3D-78E6-F4FB-C17A52FBAA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21" y="10160"/>
            <a:ext cx="2397759" cy="852760"/>
          </a:xfrm>
          <a:prstGeom prst="rect">
            <a:avLst/>
          </a:prstGeom>
        </p:spPr>
      </p:pic>
      <p:pic>
        <p:nvPicPr>
          <p:cNvPr id="3" name="Picture 2" descr="A black and yellow logo&#10;&#10;Description automatically generated">
            <a:extLst>
              <a:ext uri="{FF2B5EF4-FFF2-40B4-BE49-F238E27FC236}">
                <a16:creationId xmlns:a16="http://schemas.microsoft.com/office/drawing/2014/main" id="{533DAECD-B690-D638-6272-21DBF9CB53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4" y="104819"/>
            <a:ext cx="1864401" cy="68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73507"/>
      </p:ext>
    </p:extLst>
  </p:cSld>
  <p:clrMapOvr>
    <a:masterClrMapping/>
  </p:clrMapOvr>
  <p:hf sldNum="0"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EF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86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47" r:id="rId2"/>
    <p:sldLayoutId id="2147483744" r:id="rId3"/>
    <p:sldLayoutId id="2147483758" r:id="rId4"/>
    <p:sldLayoutId id="2147483756" r:id="rId5"/>
    <p:sldLayoutId id="2147483759" r:id="rId6"/>
    <p:sldLayoutId id="2147483760" r:id="rId7"/>
    <p:sldLayoutId id="2147483761" r:id="rId8"/>
  </p:sldLayoutIdLst>
  <p:hf sldNum="0" hd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rgbClr val="787878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787878"/>
          </a:solidFill>
          <a:latin typeface="Arial" pitchFamily="34" charset="0"/>
        </a:defRPr>
      </a:lvl9pPr>
    </p:titleStyle>
    <p:bodyStyle>
      <a:lvl1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Font typeface="Arial" charset="0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miskin.education" TargetMode="External"/><Relationship Id="rId2" Type="http://schemas.openxmlformats.org/officeDocument/2006/relationships/hyperlink" Target="https://www.ruthmiskin.com/parentsandcarer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hyperlink" Target="http://www.oxfordowl.co.uk/Reading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727BB2E-EB13-B53C-8E91-C21FA7EF484B}"/>
              </a:ext>
            </a:extLst>
          </p:cNvPr>
          <p:cNvSpPr txBox="1">
            <a:spLocks/>
          </p:cNvSpPr>
          <p:nvPr/>
        </p:nvSpPr>
        <p:spPr>
          <a:xfrm>
            <a:off x="4835822" y="2973206"/>
            <a:ext cx="4181003" cy="3199960"/>
          </a:xfrm>
          <a:prstGeom prst="rect">
            <a:avLst/>
          </a:prstGeom>
        </p:spPr>
        <p:txBody>
          <a:bodyPr lIns="0" tIns="0" rIns="0" bIns="0" anchor="t"/>
          <a:lstStyle>
            <a:lvl1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GB" sz="4800" b="1" dirty="0">
                <a:solidFill>
                  <a:srgbClr val="0C3B5A"/>
                </a:solidFill>
                <a:latin typeface="Calibri"/>
                <a:ea typeface="Calibri"/>
                <a:cs typeface="Calibri"/>
              </a:rPr>
              <a:t>Parent Meeting Fred Talk</a:t>
            </a:r>
            <a:endParaRPr lang="en-GB" sz="4800" b="1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3912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F6481-E1D3-04F3-7A7C-6E5CB1D7E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E6ADA93-A5D4-88F0-A22B-755334D9BA9B}"/>
              </a:ext>
            </a:extLst>
          </p:cNvPr>
          <p:cNvSpPr/>
          <p:nvPr/>
        </p:nvSpPr>
        <p:spPr>
          <a:xfrm>
            <a:off x="6946393" y="6172200"/>
            <a:ext cx="208875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239936-01A3-D6E5-F809-0489BDA1B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Fred Talk throughout the day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7E16A-B73D-B200-739B-16C5DF6E20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709997"/>
            <a:ext cx="7919927" cy="372033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Shall we have some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What would you like to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Let’s put on your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4" name="Picture 3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DAEDDBA2-E4BE-AFAA-EC2E-6B8E5B4251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8" y="1112869"/>
            <a:ext cx="5878285" cy="584163"/>
          </a:xfrm>
          <a:prstGeom prst="rect">
            <a:avLst/>
          </a:prstGeom>
        </p:spPr>
      </p:pic>
      <p:pic>
        <p:nvPicPr>
          <p:cNvPr id="5" name="Content Placeholder 1" descr="41Ho83H3mFL.jpg">
            <a:extLst>
              <a:ext uri="{FF2B5EF4-FFF2-40B4-BE49-F238E27FC236}">
                <a16:creationId xmlns:a16="http://schemas.microsoft.com/office/drawing/2014/main" id="{E0CEC05E-3BC5-39F7-22C8-33B63665E9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882" b="-8882"/>
          <a:stretch>
            <a:fillRect/>
          </a:stretch>
        </p:blipFill>
        <p:spPr bwMode="auto">
          <a:xfrm>
            <a:off x="5550782" y="4896334"/>
            <a:ext cx="3297979" cy="180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58729D-B9BE-7EAF-4BC1-0959C863D238}"/>
              </a:ext>
            </a:extLst>
          </p:cNvPr>
          <p:cNvSpPr txBox="1"/>
          <p:nvPr/>
        </p:nvSpPr>
        <p:spPr>
          <a:xfrm>
            <a:off x="3721427" y="1719442"/>
            <a:ext cx="301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BDA80E-1243-9BE9-D8CF-12DE8486D1F7}"/>
              </a:ext>
            </a:extLst>
          </p:cNvPr>
          <p:cNvSpPr txBox="1"/>
          <p:nvPr/>
        </p:nvSpPr>
        <p:spPr>
          <a:xfrm>
            <a:off x="3813353" y="1719442"/>
            <a:ext cx="646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-u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BB58AA-2181-4F3A-2C46-8D6FB28D9087}"/>
              </a:ext>
            </a:extLst>
          </p:cNvPr>
          <p:cNvSpPr txBox="1"/>
          <p:nvPr/>
        </p:nvSpPr>
        <p:spPr>
          <a:xfrm>
            <a:off x="4166235" y="1715778"/>
            <a:ext cx="896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485B58-BECA-015A-2687-DCC1264C46E9}"/>
              </a:ext>
            </a:extLst>
          </p:cNvPr>
          <p:cNvSpPr txBox="1"/>
          <p:nvPr/>
        </p:nvSpPr>
        <p:spPr>
          <a:xfrm>
            <a:off x="4538787" y="1709997"/>
            <a:ext cx="896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</a:t>
            </a:r>
            <a:r>
              <a:rPr lang="en-US" sz="3000" b="1" dirty="0" err="1">
                <a:solidFill>
                  <a:srgbClr val="FFD72F"/>
                </a:solidFill>
                <a:latin typeface="+mn-lt"/>
              </a:rPr>
              <a:t>ch</a:t>
            </a:r>
            <a:endParaRPr lang="en-US" sz="3000" b="1" dirty="0">
              <a:solidFill>
                <a:srgbClr val="FFD72F"/>
              </a:solidFill>
              <a:latin typeface="+mn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E33248-B53F-EF11-9A38-6DD5EFEC352A}"/>
              </a:ext>
            </a:extLst>
          </p:cNvPr>
          <p:cNvSpPr txBox="1"/>
          <p:nvPr/>
        </p:nvSpPr>
        <p:spPr>
          <a:xfrm>
            <a:off x="5039651" y="1719442"/>
            <a:ext cx="521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/>
                </a:solidFill>
                <a:latin typeface="+mn-lt"/>
              </a:rPr>
              <a:t>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A5CD28F-BAD9-8DED-A659-77A9618AA380}"/>
              </a:ext>
            </a:extLst>
          </p:cNvPr>
          <p:cNvSpPr txBox="1"/>
          <p:nvPr/>
        </p:nvSpPr>
        <p:spPr>
          <a:xfrm>
            <a:off x="4240876" y="2780422"/>
            <a:ext cx="646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p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22B81C9-2011-21CC-1E12-DBC1851BAD05}"/>
              </a:ext>
            </a:extLst>
          </p:cNvPr>
          <p:cNvSpPr txBox="1"/>
          <p:nvPr/>
        </p:nvSpPr>
        <p:spPr>
          <a:xfrm>
            <a:off x="4499948" y="2774641"/>
            <a:ext cx="6464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30F136F-3D03-EA84-C4E2-E0E710943E1A}"/>
              </a:ext>
            </a:extLst>
          </p:cNvPr>
          <p:cNvSpPr txBox="1"/>
          <p:nvPr/>
        </p:nvSpPr>
        <p:spPr>
          <a:xfrm>
            <a:off x="4724574" y="2774639"/>
            <a:ext cx="826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-ay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75B1760-3091-A03D-D450-53865725FA94}"/>
              </a:ext>
            </a:extLst>
          </p:cNvPr>
          <p:cNvSpPr txBox="1"/>
          <p:nvPr/>
        </p:nvSpPr>
        <p:spPr>
          <a:xfrm>
            <a:off x="5211601" y="2786283"/>
            <a:ext cx="521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/>
                </a:solidFill>
                <a:latin typeface="+mn-lt"/>
              </a:rPr>
              <a:t>?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2B47F6E-983F-3460-75F3-20BD718B50E1}"/>
              </a:ext>
            </a:extLst>
          </p:cNvPr>
          <p:cNvSpPr txBox="1"/>
          <p:nvPr/>
        </p:nvSpPr>
        <p:spPr>
          <a:xfrm>
            <a:off x="3287814" y="3916491"/>
            <a:ext cx="826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9F00827-1DAE-8134-FD77-155E476E03F6}"/>
              </a:ext>
            </a:extLst>
          </p:cNvPr>
          <p:cNvSpPr txBox="1"/>
          <p:nvPr/>
        </p:nvSpPr>
        <p:spPr>
          <a:xfrm>
            <a:off x="3523494" y="3916489"/>
            <a:ext cx="826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</a:t>
            </a:r>
            <a:r>
              <a:rPr lang="en-US" sz="3000" b="1" dirty="0" err="1">
                <a:solidFill>
                  <a:srgbClr val="FFD72F"/>
                </a:solidFill>
                <a:latin typeface="+mn-lt"/>
              </a:rPr>
              <a:t>oa</a:t>
            </a:r>
            <a:endParaRPr lang="en-US" sz="3000" b="1" dirty="0">
              <a:solidFill>
                <a:srgbClr val="FFD72F"/>
              </a:solidFill>
              <a:latin typeface="+mn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8DB2813-D40D-0202-AAB4-FC1366E8FDFE}"/>
              </a:ext>
            </a:extLst>
          </p:cNvPr>
          <p:cNvSpPr txBox="1"/>
          <p:nvPr/>
        </p:nvSpPr>
        <p:spPr>
          <a:xfrm>
            <a:off x="4107612" y="3916489"/>
            <a:ext cx="826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D72F"/>
                </a:solidFill>
                <a:latin typeface="+mn-lt"/>
              </a:rPr>
              <a:t>-t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2A8F90D-6C5B-2418-597E-9FD6DF75FFBB}"/>
              </a:ext>
            </a:extLst>
          </p:cNvPr>
          <p:cNvSpPr txBox="1"/>
          <p:nvPr/>
        </p:nvSpPr>
        <p:spPr>
          <a:xfrm>
            <a:off x="4375279" y="3916489"/>
            <a:ext cx="521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2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022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7" grpId="0"/>
      <p:bldP spid="38" grpId="0"/>
      <p:bldP spid="39" grpId="0"/>
      <p:bldP spid="40" grpId="0"/>
      <p:bldP spid="45" grpId="0"/>
      <p:bldP spid="46" grpId="0"/>
      <p:bldP spid="47" grpId="0"/>
      <p:bldP spid="4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0157A-78ED-B99C-65C1-692F8BA78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with Fred Talk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5897-D893-FB5A-739F-5E372404E6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314A0BE-1166-7C5D-119F-9B3225020D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566" b="6202"/>
          <a:stretch/>
        </p:blipFill>
        <p:spPr>
          <a:xfrm>
            <a:off x="1720530" y="1947666"/>
            <a:ext cx="1637267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6EDE17-5206-56E9-78C1-4CAECA653D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202"/>
          <a:stretch/>
        </p:blipFill>
        <p:spPr>
          <a:xfrm>
            <a:off x="3612590" y="1947664"/>
            <a:ext cx="1512999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486C6C-BBD0-C5E2-1428-7B148BEF91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845"/>
          <a:stretch/>
        </p:blipFill>
        <p:spPr>
          <a:xfrm>
            <a:off x="5380382" y="1947664"/>
            <a:ext cx="1512999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775DE48-7007-6166-FB81-AE47BD837F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311" y="4426735"/>
            <a:ext cx="4797287" cy="22980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89045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A31F-FDC8-9ABD-BDFD-165642B0C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 blending books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E5A0B7-7DA3-F4E6-8AF1-B2C0320AB9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959E3037-D0DA-A765-215B-8D298CCE9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1365" y="1781630"/>
            <a:ext cx="4612708" cy="2441613"/>
          </a:xfrm>
          <a:prstGeom prst="rect">
            <a:avLst/>
          </a:prstGeom>
        </p:spPr>
      </p:pic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E796E07-3A97-D96F-818C-A942D4894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951" y="4450004"/>
            <a:ext cx="8814395" cy="224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10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D2957-5AA6-C78E-7D26-ACBC37A60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at home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41A80A-75F5-58B5-9944-5116C50C7F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2CA9A232-1377-D09B-6077-41448ABC86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9988">
            <a:off x="5419302" y="3212440"/>
            <a:ext cx="672177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944CF07-6197-52C2-305F-1AB0277C7B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1248">
            <a:off x="4881407" y="3062758"/>
            <a:ext cx="752959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7C355F79-463B-4CEA-AFA9-6AC9B0E0F8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342" y="2991349"/>
            <a:ext cx="709647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Icon&#10;&#10;Description automatically generated with medium confidence">
            <a:extLst>
              <a:ext uri="{FF2B5EF4-FFF2-40B4-BE49-F238E27FC236}">
                <a16:creationId xmlns:a16="http://schemas.microsoft.com/office/drawing/2014/main" id="{EC12ECD4-EA96-3ADD-2567-C1D023CD93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4076">
            <a:off x="3917351" y="3034342"/>
            <a:ext cx="693254" cy="10434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EA21F585-D9D0-7B67-C233-AB82DF46B6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0984">
            <a:off x="3462092" y="3168882"/>
            <a:ext cx="713941" cy="10434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D14475BC-8D21-2DDD-3A28-C385ADF29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296724" y="2630927"/>
            <a:ext cx="1379240" cy="195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B9EFB9-4D51-A934-0C36-98E262F4C52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777308" y="2616038"/>
            <a:ext cx="1392216" cy="2081222"/>
          </a:xfrm>
          <a:prstGeom prst="rect">
            <a:avLst/>
          </a:prstGeom>
        </p:spPr>
      </p:pic>
      <p:pic>
        <p:nvPicPr>
          <p:cNvPr id="2050" name="Picture 2" descr="Read Write Inc.: My Reading and Writing Kit">
            <a:extLst>
              <a:ext uri="{FF2B5EF4-FFF2-40B4-BE49-F238E27FC236}">
                <a16:creationId xmlns:a16="http://schemas.microsoft.com/office/drawing/2014/main" id="{DE6A0BC1-E159-2402-B7F3-46B3A7F24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147" y="2541006"/>
            <a:ext cx="2123342" cy="240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0110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0DEEC-7FBD-C228-ABF0-6202F3573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can I do?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A7C7D-5AB5-62D0-DB56-F49615616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/>
              <a:t>Speak like Fred throughout the day.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/>
              <a:t>Play Fred games.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/>
              <a:t>Use Fred Talk to read words.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US" dirty="0"/>
              <a:t>The sooner your child can orally blend, the sooner they will be able to read words.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5" name="Picture 4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A7A95E56-39BB-871A-E4FB-165D2AEBFE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72" y="1056091"/>
            <a:ext cx="3027092" cy="5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0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8380A-C697-40BA-FB27-0A28050BF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Fred Games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A21D7-91FB-75E9-E1BB-DC70369F06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E53C32-B2FE-EBD2-11B1-ED1E2547C767}"/>
              </a:ext>
            </a:extLst>
          </p:cNvPr>
          <p:cNvSpPr txBox="1"/>
          <p:nvPr/>
        </p:nvSpPr>
        <p:spPr>
          <a:xfrm>
            <a:off x="2884955" y="695967"/>
            <a:ext cx="4572000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0" b="1" dirty="0">
                <a:solidFill>
                  <a:srgbClr val="FFD82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in-action</a:t>
            </a:r>
            <a:endParaRPr lang="en-US" sz="3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A picture containing text, person, indoor&#10;&#10;Description automatically generated">
            <a:extLst>
              <a:ext uri="{FF2B5EF4-FFF2-40B4-BE49-F238E27FC236}">
                <a16:creationId xmlns:a16="http://schemas.microsoft.com/office/drawing/2014/main" id="{824D0E6D-CD0D-0B45-24E1-6BCFD1DFD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845920"/>
            <a:ext cx="9144001" cy="501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467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1755F-D734-498B-FCB7-2D214764D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resources available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4F1974-0D9C-467F-438C-D4C0D2AC63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Ruth Miskin Families Page:</a:t>
            </a:r>
          </a:p>
          <a:p>
            <a:pPr>
              <a:lnSpc>
                <a:spcPct val="100000"/>
              </a:lnSpc>
            </a:pPr>
            <a:r>
              <a:rPr lang="en-US" dirty="0">
                <a:hlinkClick r:id="rId2"/>
              </a:rPr>
              <a:t>https://www.ruthmiskin.com/parentsandcarers/</a:t>
            </a:r>
            <a:r>
              <a:rPr lang="en-US" dirty="0"/>
              <a:t> 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Ruth Miskin Facebook:</a:t>
            </a:r>
          </a:p>
          <a:p>
            <a:pPr>
              <a:lnSpc>
                <a:spcPct val="100000"/>
              </a:lnSpc>
            </a:pPr>
            <a:r>
              <a:rPr lang="en-US" dirty="0">
                <a:hlinkClick r:id="rId3"/>
              </a:rPr>
              <a:t>https://www.facebook.com/miskin.education</a:t>
            </a: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Free e-books for home reading:</a:t>
            </a:r>
          </a:p>
          <a:p>
            <a:pPr>
              <a:lnSpc>
                <a:spcPct val="100000"/>
              </a:lnSpc>
            </a:pPr>
            <a:r>
              <a:rPr lang="en-US" dirty="0">
                <a:hlinkClick r:id="rId4"/>
              </a:rPr>
              <a:t>http://www.oxfordowl.co.uk/Reading/</a:t>
            </a: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4" name="Picture 3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65A964F9-233E-A50A-0987-5EE397CC2B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9" y="1045758"/>
            <a:ext cx="3408029" cy="5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02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FDF8B-9B2B-C611-F837-84151E371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ruthmiskin.com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C815B-B488-3F29-B235-1288B0667C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video&#10;&#10;AI-generated content may be incorrect.">
            <a:extLst>
              <a:ext uri="{FF2B5EF4-FFF2-40B4-BE49-F238E27FC236}">
                <a16:creationId xmlns:a16="http://schemas.microsoft.com/office/drawing/2014/main" id="{39D755C2-0F3F-27BA-4A03-3688F8C81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3039" y="1852798"/>
            <a:ext cx="3717922" cy="483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4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E45C6-778E-2648-36B1-74C9B433C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DED45-E16D-A657-0F17-83CDD3CFF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Parents carers and families webpage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E165E-835B-6960-8A65-6BE767A8BE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CA8B4995-A739-59BF-6E93-31554208C3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062" y="1832477"/>
            <a:ext cx="4012817" cy="4012817"/>
          </a:xfrm>
          <a:prstGeom prst="rect">
            <a:avLst/>
          </a:prstGeom>
        </p:spPr>
      </p:pic>
      <p:pic>
        <p:nvPicPr>
          <p:cNvPr id="6" name="Picture 5" descr="A blue arrow pointing down&#10;&#10;Description automatically generated">
            <a:extLst>
              <a:ext uri="{FF2B5EF4-FFF2-40B4-BE49-F238E27FC236}">
                <a16:creationId xmlns:a16="http://schemas.microsoft.com/office/drawing/2014/main" id="{546777A1-F33B-F5C4-851C-46DB695F5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4" t="19481" r="27518" b="13843"/>
          <a:stretch/>
        </p:blipFill>
        <p:spPr>
          <a:xfrm rot="18994379">
            <a:off x="1516980" y="2314465"/>
            <a:ext cx="2220548" cy="212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749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59BF3-0C17-D357-455F-71907C049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1E313-5EB7-5CA0-1375-406B46543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Any 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F48A7-8EC0-7C67-779C-9E833A74A0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Colorful letters and symbols with question marks&#10;&#10;AI-generated content may be incorrect.">
            <a:extLst>
              <a:ext uri="{FF2B5EF4-FFF2-40B4-BE49-F238E27FC236}">
                <a16:creationId xmlns:a16="http://schemas.microsoft.com/office/drawing/2014/main" id="{9299C95B-6249-574E-810F-2FBC70A47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" y="1798631"/>
            <a:ext cx="7772400" cy="408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9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B1DB5-D7BB-3E6A-B081-6E77CC9FB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EC6DEF-6DBB-3A28-8A2C-21FBA72FEE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Teach a child to read and keep that child reading and we will change everything.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And I mean everything.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D4AE78-F2C4-49AC-92D7-61BA08FC65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Jeanette Winterson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48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86025-16B9-3FEB-3D05-38280DD5E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EE9534-A5CB-D285-40DB-B8F0632F56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Teach a child to read and keep that child reading and we will change everything.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And I mean everything.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A9259E-8638-629C-50B4-B36C0238AE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Jeanette Winterson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426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7784C-84CE-C173-77D3-7087CF3CB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Speedy sounds + Fred = decoding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ECF1BA5-9BD3-B5E4-0F13-C8D0474EDC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blue cross on a white background&#10;&#10;Description automatically generated">
            <a:extLst>
              <a:ext uri="{FF2B5EF4-FFF2-40B4-BE49-F238E27FC236}">
                <a16:creationId xmlns:a16="http://schemas.microsoft.com/office/drawing/2014/main" id="{B816127A-28E1-1931-3262-AF3ECC159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458" y="3256317"/>
            <a:ext cx="838200" cy="927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51BFED-11F8-78C2-70A8-D96BA603CA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24" t="20404" r="37852" b="20489"/>
          <a:stretch/>
        </p:blipFill>
        <p:spPr>
          <a:xfrm>
            <a:off x="612036" y="2147672"/>
            <a:ext cx="2484783" cy="33824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F8542B-21D9-0748-64B0-3EBC6B28D2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8453" y="2553010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85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25313-5CF4-ED85-5784-35C7A457D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8FD46-A026-4EE1-CEBB-39AD268EE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friends with Fred!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CFA2EE-1E7A-8573-33B2-889A10A81A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1" descr="41Ho83H3mFL.jpg">
            <a:extLst>
              <a:ext uri="{FF2B5EF4-FFF2-40B4-BE49-F238E27FC236}">
                <a16:creationId xmlns:a16="http://schemas.microsoft.com/office/drawing/2014/main" id="{545527E2-7FC4-738E-39E9-97AD5B93BA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17" y="1947664"/>
            <a:ext cx="7812364" cy="364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05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F379A-2B0A-D4A7-8D2C-BB0F92757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2BD2F-B587-9BD8-D381-3CF23395E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 Sounds Set 1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C8A6498-FFF8-6509-B0D6-379B4A6307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F36434-7018-DDA1-7F2A-45B96F2D6298}"/>
              </a:ext>
            </a:extLst>
          </p:cNvPr>
          <p:cNvGrpSpPr/>
          <p:nvPr/>
        </p:nvGrpSpPr>
        <p:grpSpPr>
          <a:xfrm>
            <a:off x="1438281" y="1978721"/>
            <a:ext cx="6267435" cy="4879279"/>
            <a:chOff x="1439651" y="1551968"/>
            <a:chExt cx="6264696" cy="496855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0060716-F859-0CA3-7907-F80B8C9E99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76" t="9431" r="5260" b="6745"/>
            <a:stretch/>
          </p:blipFill>
          <p:spPr>
            <a:xfrm>
              <a:off x="1439651" y="1551968"/>
              <a:ext cx="6264696" cy="496855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296034-1458-1E41-9057-AEF39E5EAF76}"/>
                </a:ext>
              </a:extLst>
            </p:cNvPr>
            <p:cNvSpPr/>
            <p:nvPr/>
          </p:nvSpPr>
          <p:spPr>
            <a:xfrm>
              <a:off x="1524000" y="1884164"/>
              <a:ext cx="6108700" cy="795536"/>
            </a:xfrm>
            <a:prstGeom prst="rect">
              <a:avLst/>
            </a:prstGeom>
            <a:solidFill>
              <a:srgbClr val="02989E">
                <a:alpha val="3710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A36B33A-507B-6693-98FF-1BDB7CF80BBE}"/>
                </a:ext>
              </a:extLst>
            </p:cNvPr>
            <p:cNvSpPr/>
            <p:nvPr/>
          </p:nvSpPr>
          <p:spPr>
            <a:xfrm>
              <a:off x="1524000" y="3370065"/>
              <a:ext cx="6108700" cy="795536"/>
            </a:xfrm>
            <a:prstGeom prst="rect">
              <a:avLst/>
            </a:prstGeom>
            <a:solidFill>
              <a:srgbClr val="02989E">
                <a:alpha val="37105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9FF177-3016-6473-D31E-F3E06D1B0451}"/>
                </a:ext>
              </a:extLst>
            </p:cNvPr>
            <p:cNvSpPr/>
            <p:nvPr/>
          </p:nvSpPr>
          <p:spPr>
            <a:xfrm>
              <a:off x="1547706" y="4855966"/>
              <a:ext cx="2643293" cy="420461"/>
            </a:xfrm>
            <a:prstGeom prst="rect">
              <a:avLst/>
            </a:prstGeom>
            <a:solidFill>
              <a:srgbClr val="02989E">
                <a:alpha val="3717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15CCE46-D118-6231-7DD2-C24B202E2073}"/>
              </a:ext>
            </a:extLst>
          </p:cNvPr>
          <p:cNvSpPr/>
          <p:nvPr/>
        </p:nvSpPr>
        <p:spPr>
          <a:xfrm>
            <a:off x="7478486" y="5699051"/>
            <a:ext cx="1665514" cy="1158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356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851C9-0D7D-216E-3C9E-AC31A57AC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951A594-1353-31F8-55E5-F04BC15F1E13}"/>
              </a:ext>
            </a:extLst>
          </p:cNvPr>
          <p:cNvSpPr/>
          <p:nvPr/>
        </p:nvSpPr>
        <p:spPr>
          <a:xfrm>
            <a:off x="6946393" y="6172200"/>
            <a:ext cx="208875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D27FCB-7B81-2323-F8E7-F4DC5124B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Fred Talk Routine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EED71-62DB-EACB-AC7E-63139E84A9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6" y="1709997"/>
            <a:ext cx="7919927" cy="3720330"/>
          </a:xfrm>
        </p:spPr>
        <p:txBody>
          <a:bodyPr/>
          <a:lstStyle/>
          <a:p>
            <a:pPr marL="514350" lvl="0" indent="-514350">
              <a:lnSpc>
                <a:spcPct val="100000"/>
              </a:lnSpc>
              <a:buAutoNum type="arabicPeriod"/>
            </a:pPr>
            <a:r>
              <a:rPr lang="en-GB" dirty="0"/>
              <a:t>Say the word </a:t>
            </a:r>
            <a:r>
              <a:rPr lang="en-US" dirty="0"/>
              <a:t>in sounds e.g. c-a-t.</a:t>
            </a:r>
          </a:p>
          <a:p>
            <a:pPr marL="514350" lvl="0" indent="-514350">
              <a:lnSpc>
                <a:spcPct val="100000"/>
              </a:lnSpc>
              <a:buAutoNum type="arabicPeriod"/>
            </a:pPr>
            <a:r>
              <a:rPr lang="en-US" dirty="0"/>
              <a:t>Ask the child to repeat. </a:t>
            </a:r>
          </a:p>
          <a:p>
            <a:pPr lvl="0">
              <a:lnSpc>
                <a:spcPct val="100000"/>
              </a:lnSpc>
            </a:pPr>
            <a:endParaRPr lang="en-US" dirty="0"/>
          </a:p>
          <a:p>
            <a:pPr lvl="0">
              <a:lnSpc>
                <a:spcPct val="100000"/>
              </a:lnSpc>
            </a:pPr>
            <a:r>
              <a:rPr lang="en-US" dirty="0"/>
              <a:t>Can they ‘jump-in’ with the whole word?</a:t>
            </a:r>
          </a:p>
          <a:p>
            <a:pPr lvl="0">
              <a:lnSpc>
                <a:spcPct val="100000"/>
              </a:lnSpc>
            </a:pPr>
            <a:endParaRPr lang="en-US" dirty="0"/>
          </a:p>
          <a:p>
            <a:pPr marL="514350" lvl="0" indent="-514350">
              <a:lnSpc>
                <a:spcPct val="100000"/>
              </a:lnSpc>
              <a:buFont typeface="+mj-lt"/>
              <a:buAutoNum type="arabicPeriod" startAt="3"/>
            </a:pPr>
            <a:r>
              <a:rPr lang="en-US" dirty="0"/>
              <a:t>Say the word in sounds followed by the whole word e.g. c-a-t, cat.</a:t>
            </a:r>
          </a:p>
          <a:p>
            <a:pPr marL="514350" lvl="0" indent="-514350">
              <a:lnSpc>
                <a:spcPct val="100000"/>
              </a:lnSpc>
              <a:buFont typeface="+mj-lt"/>
              <a:buAutoNum type="arabicPeriod" startAt="3"/>
            </a:pPr>
            <a:r>
              <a:rPr lang="en-US" dirty="0"/>
              <a:t>Ask the child to repeat.</a:t>
            </a:r>
            <a:endParaRPr lang="en-GB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4" name="Picture 3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DCB44FAB-B9A1-9941-6502-C4511C285B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1112869"/>
            <a:ext cx="3550722" cy="584163"/>
          </a:xfrm>
          <a:prstGeom prst="rect">
            <a:avLst/>
          </a:prstGeom>
        </p:spPr>
      </p:pic>
      <p:pic>
        <p:nvPicPr>
          <p:cNvPr id="5" name="Content Placeholder 1" descr="41Ho83H3mFL.jpg">
            <a:extLst>
              <a:ext uri="{FF2B5EF4-FFF2-40B4-BE49-F238E27FC236}">
                <a16:creationId xmlns:a16="http://schemas.microsoft.com/office/drawing/2014/main" id="{7E0BEF06-9735-7519-98E9-D4CBBBC60C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882" b="-8882"/>
          <a:stretch>
            <a:fillRect/>
          </a:stretch>
        </p:blipFill>
        <p:spPr bwMode="auto">
          <a:xfrm>
            <a:off x="5579509" y="207939"/>
            <a:ext cx="3297979" cy="1809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4375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29210-7DED-36FB-252C-328EB081D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AAEB472-4EBF-64F5-5C69-0BF7B77868D2}"/>
              </a:ext>
            </a:extLst>
          </p:cNvPr>
          <p:cNvSpPr txBox="1">
            <a:spLocks/>
          </p:cNvSpPr>
          <p:nvPr/>
        </p:nvSpPr>
        <p:spPr>
          <a:xfrm>
            <a:off x="578906" y="571987"/>
            <a:ext cx="6472134" cy="1198981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 kern="1200">
                <a:solidFill>
                  <a:srgbClr val="787878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787878"/>
                </a:solidFill>
                <a:latin typeface="Arial" pitchFamily="34" charset="0"/>
              </a:defRPr>
            </a:lvl9pPr>
          </a:lstStyle>
          <a:p>
            <a:r>
              <a:rPr lang="en-US" sz="3500" dirty="0">
                <a:solidFill>
                  <a:schemeClr val="bg1"/>
                </a:solidFill>
              </a:rPr>
              <a:t>Virtual Classroom Fred Games</a:t>
            </a:r>
            <a:endParaRPr lang="en-US" sz="3500" dirty="0">
              <a:solidFill>
                <a:srgbClr val="FFD82F"/>
              </a:solidFill>
            </a:endParaRPr>
          </a:p>
        </p:txBody>
      </p:sp>
      <p:pic>
        <p:nvPicPr>
          <p:cNvPr id="2" name="151123_vc_fred_game_zoo_james_884760387 (720p).mp4">
            <a:hlinkClick r:id="" action="ppaction://media"/>
            <a:extLst>
              <a:ext uri="{FF2B5EF4-FFF2-40B4-BE49-F238E27FC236}">
                <a16:creationId xmlns:a16="http://schemas.microsoft.com/office/drawing/2014/main" id="{286659D9-2F21-DDEB-B8EC-76AF68A29C5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8467.8726" end="138630.398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40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25B64-9B53-1111-605A-A41893AFF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2F4E9-CFFF-A180-ADED-097CD0D34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36" y="748683"/>
            <a:ext cx="7327632" cy="1198981"/>
          </a:xfrm>
        </p:spPr>
        <p:txBody>
          <a:bodyPr/>
          <a:lstStyle/>
          <a:p>
            <a:r>
              <a:rPr lang="en-US" dirty="0"/>
              <a:t>How do I use the Virtual Classroom?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B2B1F-63B6-D354-1288-2D4021D801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2037" y="1947664"/>
            <a:ext cx="7919927" cy="3720330"/>
          </a:xfrm>
        </p:spPr>
        <p:txBody>
          <a:bodyPr/>
          <a:lstStyle/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>
                <a:latin typeface="+mn-lt"/>
                <a:ea typeface="Calibri" panose="020F0502020204030204" pitchFamily="34" charset="0"/>
              </a:rPr>
              <a:t>Set aside 10 minutes to watch a film with your child each day.</a:t>
            </a:r>
            <a:endParaRPr lang="en-GB" dirty="0">
              <a:latin typeface="+mn-lt"/>
              <a:ea typeface="Times New Roman" panose="02020603050405020304" pitchFamily="18" charset="0"/>
            </a:endParaRP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>
                <a:latin typeface="+mn-lt"/>
                <a:ea typeface="Calibri" panose="020F0502020204030204" pitchFamily="34" charset="0"/>
              </a:rPr>
              <a:t>Find a quiet space for your child to watch the film on a laptop or tablet.</a:t>
            </a:r>
            <a:endParaRPr lang="en-GB" dirty="0">
              <a:latin typeface="+mn-lt"/>
              <a:ea typeface="Times New Roman" panose="02020603050405020304" pitchFamily="18" charset="0"/>
            </a:endParaRPr>
          </a:p>
          <a:p>
            <a:pPr marL="514350" lvl="0" indent="-514350">
              <a:lnSpc>
                <a:spcPct val="100000"/>
              </a:lnSpc>
              <a:buFont typeface="+mj-lt"/>
              <a:buAutoNum type="arabicPeriod"/>
            </a:pPr>
            <a:r>
              <a:rPr lang="en-GB" dirty="0">
                <a:latin typeface="+mn-lt"/>
                <a:ea typeface="Calibri" panose="020F0502020204030204" pitchFamily="34" charset="0"/>
              </a:rPr>
              <a:t>Praise your child as they join in with the lesson – make it fun!</a:t>
            </a:r>
          </a:p>
          <a:p>
            <a:pPr lvl="0">
              <a:lnSpc>
                <a:spcPct val="100000"/>
              </a:lnSpc>
            </a:pPr>
            <a:endParaRPr lang="en-GB" dirty="0"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GB" dirty="0">
                <a:latin typeface="+mn-lt"/>
                <a:ea typeface="Calibri" panose="020F0502020204030204" pitchFamily="34" charset="0"/>
              </a:rPr>
              <a:t>The more they practise using these films, the quicker they’ll learn to read.</a:t>
            </a:r>
            <a:r>
              <a:rPr lang="en-GB" dirty="0">
                <a:latin typeface="+mn-lt"/>
              </a:rPr>
              <a:t> </a:t>
            </a:r>
            <a:endParaRPr lang="en-GB" dirty="0">
              <a:latin typeface="+mn-lt"/>
              <a:ea typeface="Times New Roman" panose="02020603050405020304" pitchFamily="18" charset="0"/>
            </a:endParaRPr>
          </a:p>
          <a:p>
            <a:endParaRPr lang="en-US" dirty="0">
              <a:latin typeface="+mn-lt"/>
            </a:endParaRPr>
          </a:p>
        </p:txBody>
      </p:sp>
      <p:pic>
        <p:nvPicPr>
          <p:cNvPr id="4" name="Picture 3" descr="A blue line on a black background&#10;&#10;Description automatically generated">
            <a:extLst>
              <a:ext uri="{FF2B5EF4-FFF2-40B4-BE49-F238E27FC236}">
                <a16:creationId xmlns:a16="http://schemas.microsoft.com/office/drawing/2014/main" id="{3B98DF9E-4914-E63E-EA89-567207974E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315" y="1051455"/>
            <a:ext cx="3798277" cy="52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2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C6156-A12E-999B-592E-B5C7C1BE3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B7002-0943-75C8-4245-8E66611C0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Pupil pathways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001CED-3FF3-B84F-97F4-D4A1575A56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video chat&#10;&#10;AI-generated content may be incorrect.">
            <a:extLst>
              <a:ext uri="{FF2B5EF4-FFF2-40B4-BE49-F238E27FC236}">
                <a16:creationId xmlns:a16="http://schemas.microsoft.com/office/drawing/2014/main" id="{892B303F-1EA5-5114-D1EA-4A8F27244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185" y="2537483"/>
            <a:ext cx="6323287" cy="2699830"/>
          </a:xfrm>
          <a:prstGeom prst="rect">
            <a:avLst/>
          </a:prstGeom>
        </p:spPr>
      </p:pic>
      <p:pic>
        <p:nvPicPr>
          <p:cNvPr id="6" name="Picture 5" descr="A screenshot of a qr code&#10;&#10;AI-generated content may be incorrect.">
            <a:extLst>
              <a:ext uri="{FF2B5EF4-FFF2-40B4-BE49-F238E27FC236}">
                <a16:creationId xmlns:a16="http://schemas.microsoft.com/office/drawing/2014/main" id="{6D208315-E678-7B01-460B-DC12647770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58" r="3297" b="-3"/>
          <a:stretch>
            <a:fillRect/>
          </a:stretch>
        </p:blipFill>
        <p:spPr>
          <a:xfrm>
            <a:off x="323528" y="2579957"/>
            <a:ext cx="2127484" cy="24844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5223633"/>
      </p:ext>
    </p:extLst>
  </p:cSld>
  <p:clrMapOvr>
    <a:masterClrMapping/>
  </p:clrMapOvr>
</p:sld>
</file>

<file path=ppt/theme/theme1.xml><?xml version="1.0" encoding="utf-8"?>
<a:theme xmlns:a="http://schemas.openxmlformats.org/drawingml/2006/main" name="NEW Phonics Template">
  <a:themeElements>
    <a:clrScheme name="Custom 4">
      <a:dk1>
        <a:srgbClr val="2D2D2D"/>
      </a:dk1>
      <a:lt1>
        <a:sysClr val="window" lastClr="FFFFFF"/>
      </a:lt1>
      <a:dk2>
        <a:srgbClr val="5A5A5A"/>
      </a:dk2>
      <a:lt2>
        <a:srgbClr val="EEECE1"/>
      </a:lt2>
      <a:accent1>
        <a:srgbClr val="FFC000"/>
      </a:accent1>
      <a:accent2>
        <a:srgbClr val="FFD200"/>
      </a:accent2>
      <a:accent3>
        <a:srgbClr val="CF9C00"/>
      </a:accent3>
      <a:accent4>
        <a:srgbClr val="A0A0A0"/>
      </a:accent4>
      <a:accent5>
        <a:srgbClr val="787878"/>
      </a:accent5>
      <a:accent6>
        <a:srgbClr val="5A5A5A"/>
      </a:accent6>
      <a:hlink>
        <a:srgbClr val="CF9C00"/>
      </a:hlink>
      <a:folHlink>
        <a:srgbClr val="78787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67D1AFDE363394FB0A1E3A52CA664CD" ma:contentTypeVersion="20" ma:contentTypeDescription="Create a new document." ma:contentTypeScope="" ma:versionID="8e70aec15defc45f130311f468417df5">
  <xsd:schema xmlns:xsd="http://www.w3.org/2001/XMLSchema" xmlns:xs="http://www.w3.org/2001/XMLSchema" xmlns:p="http://schemas.microsoft.com/office/2006/metadata/properties" xmlns:ns2="9a8f53b2-13a3-4793-90e7-10226504b3c4" xmlns:ns3="e3eab8b6-c0c4-41d5-9873-d73174f14db4" targetNamespace="http://schemas.microsoft.com/office/2006/metadata/properties" ma:root="true" ma:fieldsID="75ceec38bed46bf7ec98965717ccf769" ns2:_="" ns3:_="">
    <xsd:import namespace="9a8f53b2-13a3-4793-90e7-10226504b3c4"/>
    <xsd:import namespace="e3eab8b6-c0c4-41d5-9873-d73174f14db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DateandTimeModified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8f53b2-13a3-4793-90e7-10226504b3c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851b88b5-1e03-4004-8c48-28539b4b26ed}" ma:internalName="TaxCatchAll" ma:showField="CatchAllData" ma:web="9a8f53b2-13a3-4793-90e7-10226504b3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eab8b6-c0c4-41d5-9873-d73174f14d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DateandTimeModified" ma:index="23" nillable="true" ma:displayName="Date and Time Modified" ma:format="DateTime" ma:internalName="DateandTimeModified">
      <xsd:simpleType>
        <xsd:restriction base="dms:DateTim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22edab9a-dc9d-426e-90cc-a0414d65d0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8f53b2-13a3-4793-90e7-10226504b3c4">YRFSUJVH7EPP-966163126-114708</_dlc_DocId>
    <_dlc_DocIdUrl xmlns="9a8f53b2-13a3-4793-90e7-10226504b3c4">
      <Url>https://ruthmiskinliteracyltd.sharepoint.com/sites/RuthMiskinTraining/_layouts/15/DocIdRedir.aspx?ID=YRFSUJVH7EPP-966163126-114708</Url>
      <Description>YRFSUJVH7EPP-966163126-114708</Description>
    </_dlc_DocIdUrl>
    <SharedWithUsers xmlns="9a8f53b2-13a3-4793-90e7-10226504b3c4">
      <UserInfo>
        <DisplayName/>
        <AccountId xsi:nil="true"/>
        <AccountType/>
      </UserInfo>
    </SharedWithUsers>
    <_dlc_DocIdPersistId xmlns="9a8f53b2-13a3-4793-90e7-10226504b3c4">false</_dlc_DocIdPersistId>
    <DateandTimeModified xmlns="e3eab8b6-c0c4-41d5-9873-d73174f14db4" xsi:nil="true"/>
    <lcf76f155ced4ddcb4097134ff3c332f xmlns="e3eab8b6-c0c4-41d5-9873-d73174f14db4">
      <Terms xmlns="http://schemas.microsoft.com/office/infopath/2007/PartnerControls"/>
    </lcf76f155ced4ddcb4097134ff3c332f>
    <TaxCatchAll xmlns="9a8f53b2-13a3-4793-90e7-10226504b3c4" xsi:nil="true"/>
  </documentManagement>
</p:properties>
</file>

<file path=customXml/itemProps1.xml><?xml version="1.0" encoding="utf-8"?>
<ds:datastoreItem xmlns:ds="http://schemas.openxmlformats.org/officeDocument/2006/customXml" ds:itemID="{113A08B6-8A17-4FA9-B200-6CDCFDE64769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36CE950-682A-4CD2-A2AB-769F6AE4D8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0E9D5E-EB88-4532-B7FF-9C43B31C62F2}">
  <ds:schemaRefs>
    <ds:schemaRef ds:uri="9a8f53b2-13a3-4793-90e7-10226504b3c4"/>
    <ds:schemaRef ds:uri="e3eab8b6-c0c4-41d5-9873-d73174f14db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E70233C1-7EDC-4E65-A2CE-DC00F064575C}">
  <ds:schemaRefs>
    <ds:schemaRef ds:uri="http://purl.org/dc/dcmitype/"/>
    <ds:schemaRef ds:uri="9a8f53b2-13a3-4793-90e7-10226504b3c4"/>
    <ds:schemaRef ds:uri="http://schemas.microsoft.com/office/2006/documentManagement/types"/>
    <ds:schemaRef ds:uri="e3eab8b6-c0c4-41d5-9873-d73174f14db4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1297</Words>
  <Application>Microsoft Office PowerPoint</Application>
  <PresentationFormat>On-screen Show (4:3)</PresentationFormat>
  <Paragraphs>180</Paragraphs>
  <Slides>20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ＭＳ Ｐゴシック</vt:lpstr>
      <vt:lpstr>Yu Mincho</vt:lpstr>
      <vt:lpstr>Arial</vt:lpstr>
      <vt:lpstr>Calibri</vt:lpstr>
      <vt:lpstr>Calibri Light</vt:lpstr>
      <vt:lpstr>Times New Roman</vt:lpstr>
      <vt:lpstr>NEW Phonics Template</vt:lpstr>
      <vt:lpstr>PowerPoint Presentation</vt:lpstr>
      <vt:lpstr>PowerPoint Presentation</vt:lpstr>
      <vt:lpstr>Speedy sounds + Fred = decoding</vt:lpstr>
      <vt:lpstr>Make friends with Fred!</vt:lpstr>
      <vt:lpstr>Speed Sounds Set 1</vt:lpstr>
      <vt:lpstr>Fred Talk Routine</vt:lpstr>
      <vt:lpstr>PowerPoint Presentation</vt:lpstr>
      <vt:lpstr>How do I use the Virtual Classroom?</vt:lpstr>
      <vt:lpstr>Pupil pathways</vt:lpstr>
      <vt:lpstr>Fred Talk throughout the day</vt:lpstr>
      <vt:lpstr>Reading with Fred Talk</vt:lpstr>
      <vt:lpstr>Sound blending books</vt:lpstr>
      <vt:lpstr>Practice at home</vt:lpstr>
      <vt:lpstr>What can I do?</vt:lpstr>
      <vt:lpstr>Fred Games</vt:lpstr>
      <vt:lpstr>Online resources available</vt:lpstr>
      <vt:lpstr>ruthmiskin.com</vt:lpstr>
      <vt:lpstr>Parents carers and families webpage</vt:lpstr>
      <vt:lpstr>Any 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Davina</dc:creator>
  <cp:lastModifiedBy>Amy Lindsay</cp:lastModifiedBy>
  <cp:revision>2</cp:revision>
  <cp:lastPrinted>2020-12-14T13:59:25Z</cp:lastPrinted>
  <dcterms:created xsi:type="dcterms:W3CDTF">2012-05-21T09:37:25Z</dcterms:created>
  <dcterms:modified xsi:type="dcterms:W3CDTF">2025-09-28T20:00:13Z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0x010100067D1AFDE363394FB0A1E3A52CA664CD</vt:lpwstr>
  </property>
  <property fmtid="{D5CDD505-2E9C-101B-9397-08002B2CF9AE}" pid="3" name="xd_Signature">
    <vt:bool>false</vt:bool>
  </property>
  <property fmtid="{D5CDD505-2E9C-101B-9397-08002B2CF9AE}" pid="4" name="xd_ProgID">
    <vt:lpwstr/>
  </property>
  <property fmtid="{D5CDD505-2E9C-101B-9397-08002B2CF9AE}" pid="5" name="DocumentSetDescription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URL">
    <vt:lpwstr/>
  </property>
  <property fmtid="{D5CDD505-2E9C-101B-9397-08002B2CF9AE}" pid="11" name="MediaServiceImageTags">
    <vt:lpwstr/>
  </property>
  <property fmtid="{D5CDD505-2E9C-101B-9397-08002B2CF9AE}" pid="12" name="MSIP_Label_be5cb09a-2992-49d6-8ac9-5f63e7b1ad2f_Enabled">
    <vt:lpwstr>true</vt:lpwstr>
  </property>
  <property fmtid="{D5CDD505-2E9C-101B-9397-08002B2CF9AE}" pid="13" name="MSIP_Label_be5cb09a-2992-49d6-8ac9-5f63e7b1ad2f_SetDate">
    <vt:lpwstr>2024-07-25T07:28:12Z</vt:lpwstr>
  </property>
  <property fmtid="{D5CDD505-2E9C-101B-9397-08002B2CF9AE}" pid="14" name="MSIP_Label_be5cb09a-2992-49d6-8ac9-5f63e7b1ad2f_Method">
    <vt:lpwstr>Standard</vt:lpwstr>
  </property>
  <property fmtid="{D5CDD505-2E9C-101B-9397-08002B2CF9AE}" pid="15" name="MSIP_Label_be5cb09a-2992-49d6-8ac9-5f63e7b1ad2f_Name">
    <vt:lpwstr>Controlled</vt:lpwstr>
  </property>
  <property fmtid="{D5CDD505-2E9C-101B-9397-08002B2CF9AE}" pid="16" name="MSIP_Label_be5cb09a-2992-49d6-8ac9-5f63e7b1ad2f_SiteId">
    <vt:lpwstr>91761b62-4c45-43f5-9f0e-be8ad9b551ff</vt:lpwstr>
  </property>
  <property fmtid="{D5CDD505-2E9C-101B-9397-08002B2CF9AE}" pid="17" name="MSIP_Label_be5cb09a-2992-49d6-8ac9-5f63e7b1ad2f_ActionId">
    <vt:lpwstr>28de7904-ae05-48ba-8b17-e83169f68ba0</vt:lpwstr>
  </property>
  <property fmtid="{D5CDD505-2E9C-101B-9397-08002B2CF9AE}" pid="18" name="MSIP_Label_be5cb09a-2992-49d6-8ac9-5f63e7b1ad2f_ContentBits">
    <vt:lpwstr>0</vt:lpwstr>
  </property>
  <property fmtid="{D5CDD505-2E9C-101B-9397-08002B2CF9AE}" pid="19" name="_dlc_DocIdItemGuid">
    <vt:lpwstr>c0cb0efd-b16c-4dec-a2f0-c3519c80fa16</vt:lpwstr>
  </property>
</Properties>
</file>