
<file path=[Content_Types].xml><?xml version="1.0" encoding="utf-8"?>
<Types xmlns="http://schemas.openxmlformats.org/package/2006/content-types">
  <Default Extension="png" ContentType="image/png"/>
  <Default Extension="mpg" ContentType="video/mpeg"/>
  <Default Extension="jpeg" ContentType="image/jpeg"/>
  <Default Extension="emf" ContentType="image/x-emf"/>
  <Default Extension="rels" ContentType="application/vnd.openxmlformats-package.relationships+xml"/>
  <Default Extension="xml" ContentType="application/xml"/>
  <Default Extension="gif" ContentType="image/gif"/>
  <Default Extension="tiff" ContentType="image/tiff"/>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5"/>
  </p:sldMasterIdLst>
  <p:notesMasterIdLst>
    <p:notesMasterId r:id="rId44"/>
  </p:notesMasterIdLst>
  <p:handoutMasterIdLst>
    <p:handoutMasterId r:id="rId45"/>
  </p:handoutMasterIdLst>
  <p:sldIdLst>
    <p:sldId id="3982" r:id="rId6"/>
    <p:sldId id="4632" r:id="rId7"/>
    <p:sldId id="4634" r:id="rId8"/>
    <p:sldId id="3988" r:id="rId9"/>
    <p:sldId id="4633" r:id="rId10"/>
    <p:sldId id="4635" r:id="rId11"/>
    <p:sldId id="4636" r:id="rId12"/>
    <p:sldId id="4637" r:id="rId13"/>
    <p:sldId id="4015" r:id="rId14"/>
    <p:sldId id="4593" r:id="rId15"/>
    <p:sldId id="4071" r:id="rId16"/>
    <p:sldId id="4069" r:id="rId17"/>
    <p:sldId id="4639" r:id="rId18"/>
    <p:sldId id="4018" r:id="rId19"/>
    <p:sldId id="4682" r:id="rId20"/>
    <p:sldId id="4484" r:id="rId21"/>
    <p:sldId id="4684" r:id="rId22"/>
    <p:sldId id="4514" r:id="rId23"/>
    <p:sldId id="4685" r:id="rId24"/>
    <p:sldId id="4686" r:id="rId25"/>
    <p:sldId id="4098" r:id="rId26"/>
    <p:sldId id="4687" r:id="rId27"/>
    <p:sldId id="4688" r:id="rId28"/>
    <p:sldId id="4689" r:id="rId29"/>
    <p:sldId id="4690" r:id="rId30"/>
    <p:sldId id="4691" r:id="rId31"/>
    <p:sldId id="4211" r:id="rId32"/>
    <p:sldId id="3993" r:id="rId33"/>
    <p:sldId id="3994" r:id="rId34"/>
    <p:sldId id="4214" r:id="rId35"/>
    <p:sldId id="4229" r:id="rId36"/>
    <p:sldId id="4254" r:id="rId37"/>
    <p:sldId id="4692" r:id="rId38"/>
    <p:sldId id="4693" r:id="rId39"/>
    <p:sldId id="4694" r:id="rId40"/>
    <p:sldId id="4695" r:id="rId41"/>
    <p:sldId id="4696" r:id="rId42"/>
    <p:sldId id="4697" r:id="rId43"/>
  </p:sldIdLst>
  <p:sldSz cx="9144000" cy="6858000" type="screen4x3"/>
  <p:notesSz cx="6669088" cy="992663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4F8F57CA-CBDF-5741-A80A-78D5126FB7DF}">
          <p14:sldIdLst>
            <p14:sldId id="3982"/>
            <p14:sldId id="4632"/>
            <p14:sldId id="4634"/>
            <p14:sldId id="3988"/>
            <p14:sldId id="4633"/>
            <p14:sldId id="4635"/>
            <p14:sldId id="4636"/>
            <p14:sldId id="4637"/>
            <p14:sldId id="4015"/>
            <p14:sldId id="4593"/>
            <p14:sldId id="4071"/>
            <p14:sldId id="4069"/>
            <p14:sldId id="4639"/>
            <p14:sldId id="4018"/>
            <p14:sldId id="4682"/>
            <p14:sldId id="4484"/>
            <p14:sldId id="4684"/>
            <p14:sldId id="4514"/>
            <p14:sldId id="4685"/>
            <p14:sldId id="4686"/>
            <p14:sldId id="4098"/>
            <p14:sldId id="4687"/>
            <p14:sldId id="4688"/>
            <p14:sldId id="4689"/>
            <p14:sldId id="4690"/>
            <p14:sldId id="4691"/>
            <p14:sldId id="4211"/>
            <p14:sldId id="3993"/>
            <p14:sldId id="3994"/>
            <p14:sldId id="4214"/>
            <p14:sldId id="4229"/>
            <p14:sldId id="4254"/>
            <p14:sldId id="4692"/>
            <p14:sldId id="4693"/>
            <p14:sldId id="4694"/>
            <p14:sldId id="4695"/>
            <p14:sldId id="4696"/>
            <p14:sldId id="4697"/>
          </p14:sldIdLst>
        </p14:section>
      </p14:sectionLst>
    </p:ext>
    <p:ext uri="{EFAFB233-063F-42B5-8137-9DF3F51BA10A}">
      <p15:sldGuideLst xmlns:p15="http://schemas.microsoft.com/office/powerpoint/2012/main">
        <p15:guide id="1" orient="horz" pos="1480">
          <p15:clr>
            <a:srgbClr val="A4A3A4"/>
          </p15:clr>
        </p15:guide>
        <p15:guide id="2" pos="2696">
          <p15:clr>
            <a:srgbClr val="A4A3A4"/>
          </p15:clr>
        </p15:guide>
      </p15:sldGuideLst>
    </p:ext>
    <p:ext uri="{2D200454-40CA-4A62-9FC3-DE9A4176ACB9}">
      <p15:notesGuideLst xmlns:p15="http://schemas.microsoft.com/office/powerpoint/2012/main">
        <p15:guide id="1" orient="horz" pos="3127">
          <p15:clr>
            <a:srgbClr val="A4A3A4"/>
          </p15:clr>
        </p15:guide>
        <p15:guide id="2" pos="210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3FC0B0-86C8-86D3-47A1-B76CFC073973}" name="Ceri Brinkworth" initials="CB" userId="S::ceribrinkworth@ruthmiskin.com::6529f433-d9ea-4c65-9791-0b6df18ce9fe"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4242"/>
    <a:srgbClr val="02989E"/>
    <a:srgbClr val="FFD82F"/>
    <a:srgbClr val="FFD72F"/>
    <a:srgbClr val="0095DA"/>
    <a:srgbClr val="0C3B59"/>
    <a:srgbClr val="2D2D2D"/>
    <a:srgbClr val="0C3B5A"/>
    <a:srgbClr val="FAFAFA"/>
    <a:srgbClr val="DBE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4451"/>
    <p:restoredTop sz="57534"/>
  </p:normalViewPr>
  <p:slideViewPr>
    <p:cSldViewPr snapToGrid="0">
      <p:cViewPr varScale="1">
        <p:scale>
          <a:sx n="70" d="100"/>
          <a:sy n="70" d="100"/>
        </p:scale>
        <p:origin x="2816" y="184"/>
      </p:cViewPr>
      <p:guideLst>
        <p:guide orient="horz" pos="1480"/>
        <p:guide pos="2696"/>
      </p:guideLst>
    </p:cSldViewPr>
  </p:slideViewPr>
  <p:notesTextViewPr>
    <p:cViewPr>
      <p:scale>
        <a:sx n="1" d="1"/>
        <a:sy n="1" d="1"/>
      </p:scale>
      <p:origin x="0" y="0"/>
    </p:cViewPr>
  </p:notesTextViewPr>
  <p:sorterViewPr>
    <p:cViewPr varScale="1">
      <p:scale>
        <a:sx n="1" d="1"/>
        <a:sy n="1" d="1"/>
      </p:scale>
      <p:origin x="0" y="-10956"/>
    </p:cViewPr>
  </p:sorterViewPr>
  <p:notesViewPr>
    <p:cSldViewPr snapToGrid="0">
      <p:cViewPr varScale="1">
        <p:scale>
          <a:sx n="66" d="100"/>
          <a:sy n="66" d="100"/>
        </p:scale>
        <p:origin x="0" y="0"/>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948175B-139D-4B97-809D-65C9F73E5415}" type="datetimeFigureOut">
              <a:rPr lang="en-US"/>
              <a:pPr>
                <a:defRPr/>
              </a:pPr>
              <a:t>9/28/2025</a:t>
            </a:fld>
            <a:endParaRPr lang="en-US"/>
          </a:p>
        </p:txBody>
      </p:sp>
      <p:sp>
        <p:nvSpPr>
          <p:cNvPr id="4" name="Footer Placeholder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7449B55-1BD8-4840-AD3A-429EA112E196}" type="slidenum">
              <a:rPr lang="en-US"/>
              <a:pPr>
                <a:defRPr/>
              </a:pPr>
              <a:t>‹#›</a:t>
            </a:fld>
            <a:endParaRPr lang="en-US"/>
          </a:p>
        </p:txBody>
      </p:sp>
    </p:spTree>
    <p:extLst>
      <p:ext uri="{BB962C8B-B14F-4D97-AF65-F5344CB8AC3E}">
        <p14:creationId xmlns:p14="http://schemas.microsoft.com/office/powerpoint/2010/main" val="6970325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DA3FAA8-A3B6-4839-9506-B671940FF4AA}" type="datetimeFigureOut">
              <a:rPr lang="en-GB"/>
              <a:pPr>
                <a:defRPr/>
              </a:pPr>
              <a:t>28/09/2025</a:t>
            </a:fld>
            <a:endParaRPr lang="en-GB"/>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81A61AF0-59CC-4D82-B182-5DFC7F9ACF1F}" type="slidenum">
              <a:rPr lang="en-GB"/>
              <a:pPr>
                <a:defRPr/>
              </a:pPr>
              <a:t>‹#›</a:t>
            </a:fld>
            <a:endParaRPr lang="en-GB"/>
          </a:p>
        </p:txBody>
      </p:sp>
    </p:spTree>
    <p:extLst>
      <p:ext uri="{BB962C8B-B14F-4D97-AF65-F5344CB8AC3E}">
        <p14:creationId xmlns:p14="http://schemas.microsoft.com/office/powerpoint/2010/main" val="399790988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Approximately 20 minutes is needed for this session.</a:t>
            </a:r>
          </a:p>
          <a:p>
            <a:endParaRPr lang="en-US" dirty="0"/>
          </a:p>
          <a:p>
            <a:r>
              <a:rPr lang="en-US" dirty="0"/>
              <a:t>Notes</a:t>
            </a:r>
            <a:r>
              <a:rPr lang="en-US" baseline="0" dirty="0"/>
              <a:t> are provided to help you lead the presentation.</a:t>
            </a:r>
          </a:p>
          <a:p>
            <a:r>
              <a:rPr lang="en-US" baseline="0" dirty="0"/>
              <a:t>Notes in italics are for your attention only.</a:t>
            </a:r>
          </a:p>
          <a:p>
            <a:endParaRPr lang="en-US" baseline="0" dirty="0"/>
          </a:p>
          <a:p>
            <a:pPr defTabSz="457200" eaLnBrk="1" fontAlgn="auto" hangingPunct="1">
              <a:spcBef>
                <a:spcPts val="0"/>
              </a:spcBef>
              <a:spcAft>
                <a:spcPts val="0"/>
              </a:spcAft>
              <a:defRPr/>
            </a:pPr>
            <a:r>
              <a:rPr lang="en-US" i="1" baseline="0" dirty="0"/>
              <a:t>This bitesize parent session is designed as an introduction to Read Write Inc. when you first implement the </a:t>
            </a:r>
            <a:r>
              <a:rPr lang="en-US" i="1" baseline="0" dirty="0" err="1"/>
              <a:t>programme</a:t>
            </a:r>
            <a:r>
              <a:rPr lang="en-US" i="1" baseline="0" dirty="0"/>
              <a:t> in your school</a:t>
            </a:r>
            <a:r>
              <a:rPr lang="en-US" i="1" dirty="0"/>
              <a:t> or for your new Reception/ P1 intake.</a:t>
            </a:r>
            <a:endParaRPr lang="en-US" i="1" baseline="0" dirty="0">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a:t>Use the other bitesize parent PPTs throughout the year to discuss and </a:t>
            </a:r>
            <a:r>
              <a:rPr lang="en-US" i="1" baseline="0" dirty="0" err="1"/>
              <a:t>practise</a:t>
            </a:r>
            <a:r>
              <a:rPr lang="en-US" i="1" baseline="0" dirty="0"/>
              <a:t> how parents can help their child at home based on the child’s group.</a:t>
            </a:r>
          </a:p>
          <a:p>
            <a:endParaRPr lang="en-US"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a:t>Provide copies of ‘Reading at Home Booklet 1 or 2’ from Oxford Owl.</a:t>
            </a:r>
          </a:p>
          <a:p>
            <a:pPr marL="0" marR="0" lvl="0" indent="0" algn="l" defTabSz="457200" rtl="0" eaLnBrk="1" fontAlgn="auto" latinLnBrk="0" hangingPunct="1">
              <a:lnSpc>
                <a:spcPct val="100000"/>
              </a:lnSpc>
              <a:spcBef>
                <a:spcPts val="0"/>
              </a:spcBef>
              <a:spcAft>
                <a:spcPts val="0"/>
              </a:spcAft>
              <a:buClrTx/>
              <a:buSzTx/>
              <a:buFontTx/>
              <a:buNone/>
              <a:tabLst/>
              <a:defRPr/>
            </a:pPr>
            <a:r>
              <a:rPr lang="en-US" i="1" baseline="0" dirty="0"/>
              <a:t>Booklet 1 is for Set 1 sound groups and Ditty/ Red Groups and Booklet 2 for Green – Grey Storybooks.</a:t>
            </a:r>
            <a:endParaRPr lang="en-US" dirty="0"/>
          </a:p>
          <a:p>
            <a:endParaRPr lang="en-US" baseline="0" dirty="0"/>
          </a:p>
          <a:p>
            <a:endParaRPr lang="en-US" baseline="0"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1A61AF0-59CC-4D82-B182-5DFC7F9ACF1F}" type="slidenum">
              <a:rPr lang="en-GB" smtClean="0"/>
              <a:pPr>
                <a:defRPr/>
              </a:pPr>
              <a:t>1</a:t>
            </a:fld>
            <a:endParaRPr lang="en-GB"/>
          </a:p>
        </p:txBody>
      </p:sp>
    </p:spTree>
    <p:extLst>
      <p:ext uri="{BB962C8B-B14F-4D97-AF65-F5344CB8AC3E}">
        <p14:creationId xmlns:p14="http://schemas.microsoft.com/office/powerpoint/2010/main" val="34551706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FC180-A08B-C51C-CCD3-936A15B01E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6DB73D-47C3-1B62-9D34-B2A2C18543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E1C4A-EE3C-7075-3397-CE4DBFFBBC3D}"/>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Pct val="25000"/>
              <a:buFontTx/>
              <a:buNone/>
              <a:tabLst/>
              <a:defRPr/>
            </a:pPr>
            <a:r>
              <a:rPr lang="en-GB" altLang="ja-JP" sz="1200" dirty="0">
                <a:latin typeface="Times New Roman" charset="0"/>
              </a:rPr>
              <a:t>Children need to know sounds – not letter names – to read words.</a:t>
            </a:r>
          </a:p>
          <a:p>
            <a:pPr>
              <a:lnSpc>
                <a:spcPct val="115000"/>
              </a:lnSpc>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 say the sounds in a way to make them easy to blend into a word. </a:t>
            </a:r>
            <a:endParaRPr lang="en-GB" sz="1200" dirty="0">
              <a:effectLst/>
              <a:latin typeface="Calibri" panose="020F0502020204030204" pitchFamily="34" charset="0"/>
              <a:ea typeface="Calibri" panose="020F0502020204030204" pitchFamily="34" charset="0"/>
            </a:endParaRPr>
          </a:p>
          <a:p>
            <a:pPr>
              <a:lnSpc>
                <a:spcPct val="115000"/>
              </a:lnSpc>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 aim to eliminate the ‘uh’ at the end of the sound. This is called a ‘schwa’ sound.</a:t>
            </a:r>
            <a:endParaRPr lang="en-GB" sz="1200" dirty="0">
              <a:effectLst/>
              <a:latin typeface="Calibri" panose="020F0502020204030204" pitchFamily="34" charset="0"/>
              <a:ea typeface="Calibri" panose="020F0502020204030204" pitchFamily="34" charset="0"/>
            </a:endParaRPr>
          </a:p>
          <a:p>
            <a:pPr>
              <a:lnSpc>
                <a:spcPct val="115000"/>
              </a:lnSpc>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 say ‘c’ ‘a’ ‘t’ rather than </a:t>
            </a:r>
            <a:r>
              <a:rPr lang="en-GB"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cuh</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 </a:t>
            </a:r>
            <a:r>
              <a:rPr lang="en-GB"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tuh</a:t>
            </a: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200" dirty="0">
              <a:effectLst/>
              <a:latin typeface="Calibri" panose="020F0502020204030204" pitchFamily="34" charset="0"/>
              <a:ea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Pct val="25000"/>
              <a:buFontTx/>
              <a:buNone/>
              <a:tabLst/>
              <a:defRPr/>
            </a:pPr>
            <a:endParaRPr lang="en-US" sz="1200" dirty="0">
              <a:latin typeface="Times New Roman"/>
              <a:ea typeface="Times New Roman"/>
              <a:cs typeface="Times New Roman"/>
              <a:sym typeface="Times New Roman"/>
            </a:endParaRPr>
          </a:p>
          <a:p>
            <a:pPr marL="0" marR="0" lvl="0" indent="0" algn="l" rtl="0">
              <a:spcBef>
                <a:spcPts val="0"/>
              </a:spcBef>
              <a:spcAft>
                <a:spcPts val="0"/>
              </a:spcAft>
              <a:buSzPct val="25000"/>
              <a:buNone/>
            </a:pPr>
            <a:endParaRPr lang="en-US" sz="1200" b="0" i="0" u="none" strike="noStrike" cap="none" dirty="0">
              <a:solidFill>
                <a:schemeClr val="dk1"/>
              </a:solidFill>
              <a:latin typeface="+mn-lt"/>
              <a:ea typeface="Calibri"/>
              <a:cs typeface="Calibri"/>
              <a:sym typeface="Calibri"/>
            </a:endParaRPr>
          </a:p>
          <a:p>
            <a:pPr marL="0" marR="0" lvl="0" indent="0" algn="l" rtl="0">
              <a:spcBef>
                <a:spcPts val="0"/>
              </a:spcBef>
              <a:buSzPct val="25000"/>
              <a:buNone/>
            </a:pPr>
            <a:r>
              <a:rPr lang="en-US" sz="1200" i="1" dirty="0"/>
              <a:t>Use MTYT to teach each of the Set 1 sounds to</a:t>
            </a:r>
            <a:r>
              <a:rPr lang="en-US" sz="1200" b="0" i="1" u="none" strike="noStrike" cap="none" dirty="0">
                <a:solidFill>
                  <a:schemeClr val="dk1"/>
                </a:solidFill>
                <a:latin typeface="+mn-lt"/>
                <a:ea typeface="Calibri"/>
                <a:cs typeface="Calibri"/>
                <a:sym typeface="Calibri"/>
              </a:rPr>
              <a:t> parents</a:t>
            </a:r>
            <a:r>
              <a:rPr lang="en-US" sz="1200" i="1" dirty="0"/>
              <a:t>.</a:t>
            </a:r>
          </a:p>
          <a:p>
            <a:pPr marL="0" marR="0" lvl="0" indent="0" algn="l" rtl="0">
              <a:spcBef>
                <a:spcPts val="0"/>
              </a:spcBef>
              <a:buSzPct val="25000"/>
              <a:buNone/>
            </a:pPr>
            <a:endParaRPr lang="en-GB" altLang="ja-JP" baseline="0" dirty="0">
              <a:latin typeface="Times New Roman" charset="0"/>
            </a:endParaRPr>
          </a:p>
          <a:p>
            <a:pPr eaLnBrk="1" hangingPunct="1"/>
            <a:r>
              <a:rPr lang="en-GB" altLang="ja-JP" baseline="0" dirty="0">
                <a:latin typeface="Times New Roman" charset="0"/>
              </a:rPr>
              <a:t>You can watch this film of little Sylvie on the Ruth Miskin website to practise using pure sounds. </a:t>
            </a:r>
            <a:r>
              <a:rPr lang="en-GB" altLang="ja-JP" i="1" baseline="0" dirty="0">
                <a:latin typeface="Times New Roman" charset="0"/>
              </a:rPr>
              <a:t>Play a little bit of the video.</a:t>
            </a:r>
            <a:endParaRPr lang="en-GB" altLang="ja-JP" dirty="0">
              <a:latin typeface="Times New Roman" charset="0"/>
            </a:endParaRPr>
          </a:p>
        </p:txBody>
      </p:sp>
      <p:sp>
        <p:nvSpPr>
          <p:cNvPr id="4" name="Slide Number Placeholder 3">
            <a:extLst>
              <a:ext uri="{FF2B5EF4-FFF2-40B4-BE49-F238E27FC236}">
                <a16:creationId xmlns:a16="http://schemas.microsoft.com/office/drawing/2014/main" id="{3F61747A-D914-E1FB-212F-AB5503B4F4C3}"/>
              </a:ext>
            </a:extLst>
          </p:cNvPr>
          <p:cNvSpPr>
            <a:spLocks noGrp="1"/>
          </p:cNvSpPr>
          <p:nvPr>
            <p:ph type="sldNum" sz="quarter" idx="5"/>
          </p:nvPr>
        </p:nvSpPr>
        <p:spPr/>
        <p:txBody>
          <a:bodyPr/>
          <a:lstStyle/>
          <a:p>
            <a:pPr>
              <a:defRPr/>
            </a:pPr>
            <a:fld id="{81A61AF0-59CC-4D82-B182-5DFC7F9ACF1F}" type="slidenum">
              <a:rPr lang="en-GB" smtClean="0"/>
              <a:pPr>
                <a:defRPr/>
              </a:pPr>
              <a:t>10</a:t>
            </a:fld>
            <a:endParaRPr lang="en-GB"/>
          </a:p>
        </p:txBody>
      </p:sp>
    </p:spTree>
    <p:extLst>
      <p:ext uri="{BB962C8B-B14F-4D97-AF65-F5344CB8AC3E}">
        <p14:creationId xmlns:p14="http://schemas.microsoft.com/office/powerpoint/2010/main" val="24378455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Times New Roman"/>
                <a:ea typeface="Times New Roman"/>
                <a:cs typeface="Times New Roman"/>
                <a:sym typeface="Times New Roman"/>
              </a:rPr>
              <a:t>Then Set 2 – one way to read and write each of the long vowel sounds.</a:t>
            </a:r>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11</a:t>
            </a:fld>
            <a:endParaRPr lang="en-US"/>
          </a:p>
        </p:txBody>
      </p:sp>
    </p:spTree>
    <p:extLst>
      <p:ext uri="{BB962C8B-B14F-4D97-AF65-F5344CB8AC3E}">
        <p14:creationId xmlns:p14="http://schemas.microsoft.com/office/powerpoint/2010/main" val="565405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Once children know the simple code, they can write down their ideas - albeit not always spelled correctly.</a:t>
            </a:r>
          </a:p>
          <a:p>
            <a:pPr lvl="0"/>
            <a:r>
              <a:rPr lang="en-US" sz="1200" kern="1200" dirty="0">
                <a:solidFill>
                  <a:schemeClr val="tx1"/>
                </a:solidFill>
                <a:effectLst/>
                <a:latin typeface="+mn-lt"/>
                <a:ea typeface="+mn-ea"/>
                <a:cs typeface="+mn-cs"/>
              </a:rPr>
              <a:t>This Reception child has written… </a:t>
            </a:r>
            <a:r>
              <a:rPr lang="en-US" sz="1200" i="1" kern="1200" dirty="0">
                <a:solidFill>
                  <a:schemeClr val="tx1"/>
                </a:solidFill>
                <a:effectLst/>
                <a:latin typeface="+mn-lt"/>
                <a:ea typeface="+mn-ea"/>
                <a:cs typeface="+mn-cs"/>
              </a:rPr>
              <a:t>read child’s writing aloud.</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To write like this, children need to be able to write Set 1 </a:t>
            </a:r>
            <a:r>
              <a:rPr lang="en-GB" sz="1200" i="1" kern="1200" dirty="0">
                <a:solidFill>
                  <a:schemeClr val="tx1"/>
                </a:solidFill>
                <a:effectLst/>
                <a:latin typeface="+mn-lt"/>
                <a:ea typeface="+mn-ea"/>
                <a:cs typeface="+mn-cs"/>
              </a:rPr>
              <a:t>and </a:t>
            </a:r>
            <a:r>
              <a:rPr lang="en-GB" sz="1200" kern="1200" dirty="0">
                <a:solidFill>
                  <a:schemeClr val="tx1"/>
                </a:solidFill>
                <a:effectLst/>
                <a:latin typeface="+mn-lt"/>
                <a:ea typeface="+mn-ea"/>
                <a:cs typeface="+mn-cs"/>
              </a:rPr>
              <a:t>Set 2 sounds</a:t>
            </a:r>
            <a:r>
              <a:rPr lang="en-GB" dirty="0">
                <a:effectLst/>
              </a:rPr>
              <a:t> </a:t>
            </a:r>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12</a:t>
            </a:fld>
            <a:endParaRPr lang="en-US"/>
          </a:p>
        </p:txBody>
      </p:sp>
    </p:spTree>
    <p:extLst>
      <p:ext uri="{BB962C8B-B14F-4D97-AF65-F5344CB8AC3E}">
        <p14:creationId xmlns:p14="http://schemas.microsoft.com/office/powerpoint/2010/main" val="35702805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CE8A3-78E8-FAFD-A3B4-F6B9BA598A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D614C0-6ECA-974B-BC5F-D35B05BD9D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1EE089-88E8-7418-7120-BC59B7E42D3A}"/>
              </a:ext>
            </a:extLst>
          </p:cNvPr>
          <p:cNvSpPr>
            <a:spLocks noGrp="1"/>
          </p:cNvSpPr>
          <p:nvPr>
            <p:ph type="body" idx="1"/>
          </p:nvPr>
        </p:nvSpPr>
        <p:spPr/>
        <p:txBody>
          <a:bodyPr/>
          <a:lstStyle/>
          <a:p>
            <a:pPr eaLnBrk="1" hangingPunct="1">
              <a:spcBef>
                <a:spcPct val="0"/>
              </a:spcBef>
            </a:pPr>
            <a:r>
              <a:rPr lang="en-US" altLang="ja-JP" sz="1200" dirty="0">
                <a:latin typeface="Arial" pitchFamily="34" charset="0"/>
                <a:cs typeface="Arial" pitchFamily="34" charset="0"/>
              </a:rPr>
              <a:t>Once children know how to read Set 2 sounds, they start to learn Set 3 sounds.</a:t>
            </a:r>
          </a:p>
          <a:p>
            <a:pPr eaLnBrk="1" hangingPunct="1">
              <a:spcBef>
                <a:spcPct val="0"/>
              </a:spcBef>
            </a:pPr>
            <a:r>
              <a:rPr lang="en-US" altLang="ja-JP" sz="1200" dirty="0">
                <a:latin typeface="Arial" pitchFamily="34" charset="0"/>
                <a:cs typeface="Arial" pitchFamily="34" charset="0"/>
              </a:rPr>
              <a:t>These are different ways to read and spell Set 2 sounds. </a:t>
            </a:r>
          </a:p>
          <a:p>
            <a:pPr eaLnBrk="1" hangingPunct="1">
              <a:spcBef>
                <a:spcPct val="0"/>
              </a:spcBef>
            </a:pPr>
            <a:endParaRPr lang="en-US" altLang="ja-JP" sz="1200" dirty="0">
              <a:latin typeface="Arial" pitchFamily="34" charset="0"/>
              <a:cs typeface="Arial" pitchFamily="34" charset="0"/>
            </a:endParaRPr>
          </a:p>
          <a:p>
            <a:pPr>
              <a:lnSpc>
                <a:spcPct val="115000"/>
              </a:lnSpc>
            </a:pPr>
            <a:r>
              <a:rPr lang="en-GB" sz="20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We call these Set 3 sounds, but actually they are the same sounds as in Set 2 but with a different spelling.</a:t>
            </a:r>
            <a:endParaRPr lang="en-GB" sz="2000" dirty="0">
              <a:effectLst/>
              <a:latin typeface="Calibri" panose="020F0502020204030204" pitchFamily="34" charset="0"/>
              <a:ea typeface="Calibri" panose="020F0502020204030204" pitchFamily="34" charset="0"/>
            </a:endParaRPr>
          </a:p>
          <a:p>
            <a:pPr>
              <a:lnSpc>
                <a:spcPct val="115000"/>
              </a:lnSpc>
            </a:pPr>
            <a:r>
              <a:rPr lang="en-GB" sz="20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We say "same sound, different spelling".</a:t>
            </a:r>
          </a:p>
          <a:p>
            <a:pPr>
              <a:lnSpc>
                <a:spcPct val="115000"/>
              </a:lnSpc>
            </a:pPr>
            <a:endParaRPr lang="en-GB" sz="2000" dirty="0">
              <a:effectLst/>
              <a:latin typeface="Calibri" panose="020F0502020204030204" pitchFamily="34" charset="0"/>
              <a:ea typeface="Calibri" panose="020F0502020204030204" pitchFamily="34" charset="0"/>
            </a:endParaRPr>
          </a:p>
          <a:p>
            <a:pPr eaLnBrk="1" hangingPunct="1">
              <a:spcBef>
                <a:spcPct val="0"/>
              </a:spcBef>
            </a:pPr>
            <a:r>
              <a:rPr lang="en-US" altLang="ja-JP" sz="1200" i="1" dirty="0">
                <a:latin typeface="Arial" pitchFamily="34" charset="0"/>
                <a:cs typeface="Arial" pitchFamily="34" charset="0"/>
              </a:rPr>
              <a:t>Point to the chart to show. </a:t>
            </a:r>
            <a:r>
              <a:rPr lang="en-US" altLang="ja-JP" sz="1200" dirty="0">
                <a:latin typeface="Arial" pitchFamily="34" charset="0"/>
                <a:cs typeface="Arial" pitchFamily="34" charset="0"/>
              </a:rPr>
              <a:t>For example, they know ‘ay’ and now learn a-e and ai as other spellings for the same sound.</a:t>
            </a:r>
          </a:p>
          <a:p>
            <a:pPr eaLnBrk="1" hangingPunct="1">
              <a:spcBef>
                <a:spcPct val="0"/>
              </a:spcBef>
            </a:pPr>
            <a:endParaRPr lang="en-US" altLang="ja-JP" sz="1200" dirty="0">
              <a:latin typeface="Arial" pitchFamily="34" charset="0"/>
              <a:cs typeface="Arial" pitchFamily="34" charset="0"/>
            </a:endParaRPr>
          </a:p>
          <a:p>
            <a:pPr eaLnBrk="1" hangingPunct="1">
              <a:spcBef>
                <a:spcPct val="0"/>
              </a:spcBef>
            </a:pPr>
            <a:r>
              <a:rPr lang="en-US" altLang="ja-JP" sz="1200" dirty="0">
                <a:latin typeface="Arial" pitchFamily="34" charset="0"/>
                <a:cs typeface="Arial" pitchFamily="34" charset="0"/>
              </a:rPr>
              <a:t>Once they know all of these sounds, they will be able to read any unfamiliar word.</a:t>
            </a:r>
          </a:p>
        </p:txBody>
      </p:sp>
      <p:sp>
        <p:nvSpPr>
          <p:cNvPr id="4" name="Slide Number Placeholder 3">
            <a:extLst>
              <a:ext uri="{FF2B5EF4-FFF2-40B4-BE49-F238E27FC236}">
                <a16:creationId xmlns:a16="http://schemas.microsoft.com/office/drawing/2014/main" id="{1922C8E2-84CF-FF20-EB53-2B03AA44C672}"/>
              </a:ext>
            </a:extLst>
          </p:cNvPr>
          <p:cNvSpPr>
            <a:spLocks noGrp="1"/>
          </p:cNvSpPr>
          <p:nvPr>
            <p:ph type="sldNum" sz="quarter" idx="5"/>
          </p:nvPr>
        </p:nvSpPr>
        <p:spPr/>
        <p:txBody>
          <a:bodyPr/>
          <a:lstStyle/>
          <a:p>
            <a:fld id="{AC167F53-BA33-7E40-958D-01A6607E9B7A}" type="slidenum">
              <a:rPr lang="en-US" smtClean="0"/>
              <a:t>13</a:t>
            </a:fld>
            <a:endParaRPr lang="en-US"/>
          </a:p>
        </p:txBody>
      </p:sp>
    </p:spTree>
    <p:extLst>
      <p:ext uri="{BB962C8B-B14F-4D97-AF65-F5344CB8AC3E}">
        <p14:creationId xmlns:p14="http://schemas.microsoft.com/office/powerpoint/2010/main" val="2461656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Pct val="25000"/>
              <a:buFontTx/>
              <a:buNone/>
              <a:tabLst/>
              <a:defRPr/>
            </a:pPr>
            <a:r>
              <a:rPr lang="en-US" sz="1200" b="0" i="0" u="none" strike="noStrike" cap="none" dirty="0">
                <a:solidFill>
                  <a:schemeClr val="dk1"/>
                </a:solidFill>
                <a:latin typeface="+mn-lt"/>
                <a:ea typeface="Calibri"/>
                <a:cs typeface="Calibri"/>
                <a:sym typeface="Calibri"/>
              </a:rPr>
              <a:t>Alongside teaching children sounds, we teach them </a:t>
            </a:r>
            <a:r>
              <a:rPr lang="en-US" dirty="0"/>
              <a:t>to blend sounds to read words e.g. s-a-t, sat.</a:t>
            </a:r>
            <a:r>
              <a:rPr lang="en-US" i="0" baseline="0" dirty="0"/>
              <a:t> </a:t>
            </a:r>
          </a:p>
          <a:p>
            <a:pPr marL="0" lvl="0" indent="0">
              <a:lnSpc>
                <a:spcPct val="115000"/>
              </a:lnSpc>
              <a:buFont typeface="Calibri" panose="020F0502020204030204" pitchFamily="34" charset="0"/>
              <a:buNone/>
            </a:pPr>
            <a:r>
              <a:rPr lang="en-US" sz="1200" b="0" i="0" u="none" strike="noStrike" cap="none" dirty="0">
                <a:solidFill>
                  <a:schemeClr val="dk1"/>
                </a:solidFill>
                <a:latin typeface="+mn-lt"/>
                <a:ea typeface="Calibri"/>
                <a:cs typeface="Calibri"/>
                <a:sym typeface="Calibri"/>
              </a:rPr>
              <a:t>Once </a:t>
            </a: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children can read sounds speedily, like this, </a:t>
            </a:r>
            <a:r>
              <a:rPr lang="en-US" sz="12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(show how speedily this needs to be)</a:t>
            </a: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and understand Fred (m-a-t...mat) </a:t>
            </a:r>
            <a:r>
              <a:rPr lang="en-US" sz="12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(click),</a:t>
            </a: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they can decode words.</a:t>
            </a:r>
            <a:endParaRPr lang="en-GB" sz="1200" dirty="0">
              <a:effectLst/>
              <a:latin typeface="Calibri" panose="020F0502020204030204" pitchFamily="34"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14</a:t>
            </a:fld>
            <a:endParaRPr lang="en-US"/>
          </a:p>
        </p:txBody>
      </p:sp>
    </p:spTree>
    <p:extLst>
      <p:ext uri="{BB962C8B-B14F-4D97-AF65-F5344CB8AC3E}">
        <p14:creationId xmlns:p14="http://schemas.microsoft.com/office/powerpoint/2010/main" val="278016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u="none" strike="noStrike" kern="1200" dirty="0">
                <a:solidFill>
                  <a:schemeClr val="tx1"/>
                </a:solidFill>
                <a:effectLst/>
                <a:latin typeface="+mn-lt"/>
                <a:ea typeface="+mn-ea"/>
                <a:cs typeface="+mn-cs"/>
              </a:rPr>
              <a:t>Let me introduce you to Fred</a:t>
            </a:r>
            <a:r>
              <a:rPr lang="en-US" sz="1200" i="1" u="none" strike="noStrike" kern="1200" dirty="0">
                <a:solidFill>
                  <a:schemeClr val="tx1"/>
                </a:solidFill>
                <a:effectLst/>
                <a:latin typeface="+mn-lt"/>
                <a:ea typeface="+mn-ea"/>
                <a:cs typeface="+mn-cs"/>
              </a:rPr>
              <a:t>.</a:t>
            </a:r>
          </a:p>
          <a:p>
            <a:pPr lvl="0"/>
            <a:endParaRPr lang="en-US" sz="1200" i="1"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Fred helps children learn to blend sounds into a word.</a:t>
            </a:r>
            <a:endParaRPr lang="en-GB" sz="1200" dirty="0">
              <a:effectLst/>
              <a:latin typeface="Calibri" panose="020F0502020204030204" pitchFamily="34" charset="0"/>
              <a:ea typeface="Calibri" panose="020F0502020204030204" pitchFamily="34" charset="0"/>
            </a:endParaRPr>
          </a:p>
          <a:p>
            <a:pPr lvl="0"/>
            <a:endParaRPr lang="en-GB" sz="1200" u="none" strike="noStrike" kern="1200" dirty="0">
              <a:solidFill>
                <a:schemeClr val="tx1"/>
              </a:solidFill>
              <a:effectLst/>
              <a:latin typeface="+mn-lt"/>
              <a:ea typeface="+mn-ea"/>
              <a:cs typeface="+mn-cs"/>
            </a:endParaRPr>
          </a:p>
          <a:p>
            <a:pPr lvl="0"/>
            <a:r>
              <a:rPr lang="en-US" sz="1200" u="none" strike="noStrike" kern="1200" dirty="0">
                <a:solidFill>
                  <a:schemeClr val="tx1"/>
                </a:solidFill>
                <a:effectLst/>
                <a:latin typeface="+mn-lt"/>
                <a:ea typeface="+mn-ea"/>
                <a:cs typeface="+mn-cs"/>
              </a:rPr>
              <a:t>Fred can only speak in sounds. He says d-o-g, h-a-t etc.</a:t>
            </a:r>
          </a:p>
          <a:p>
            <a:pPr lvl="0"/>
            <a:endParaRPr lang="en-US" sz="1200" kern="1200" dirty="0">
              <a:solidFill>
                <a:schemeClr val="tx1"/>
              </a:solidFill>
              <a:effectLst/>
              <a:latin typeface="+mn-lt"/>
              <a:ea typeface="+mn-ea"/>
              <a:cs typeface="+mn-cs"/>
            </a:endParaRPr>
          </a:p>
          <a:p>
            <a:pPr>
              <a:lnSpc>
                <a:spcPct val="115000"/>
              </a:lnSpc>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He says the sounds c-a-t, and then children help him to say the word.</a:t>
            </a:r>
            <a:endParaRPr lang="en-GB" sz="1800" dirty="0">
              <a:effectLst/>
              <a:latin typeface="Calibri" panose="020F0502020204030204" pitchFamily="34" charset="0"/>
              <a:ea typeface="Calibri" panose="020F0502020204030204" pitchFamily="34" charset="0"/>
            </a:endParaRPr>
          </a:p>
          <a:p>
            <a:pPr lvl="0"/>
            <a:endParaRPr lang="en-US" sz="1200" u="none" strike="noStrike" kern="1200" dirty="0">
              <a:solidFill>
                <a:schemeClr val="tx1"/>
              </a:solidFill>
              <a:effectLst/>
              <a:latin typeface="+mn-lt"/>
              <a:ea typeface="+mn-ea"/>
              <a:cs typeface="+mn-cs"/>
            </a:endParaRPr>
          </a:p>
          <a:p>
            <a:pPr lvl="0"/>
            <a:r>
              <a:rPr lang="en-US" sz="1200" u="none" strike="noStrike" kern="1200" dirty="0">
                <a:solidFill>
                  <a:schemeClr val="tx1"/>
                </a:solidFill>
                <a:effectLst/>
                <a:latin typeface="+mn-lt"/>
                <a:ea typeface="+mn-ea"/>
                <a:cs typeface="+mn-cs"/>
              </a:rPr>
              <a:t>This is how we </a:t>
            </a:r>
            <a:r>
              <a:rPr lang="en-US" sz="1200" b="1" u="none" strike="noStrike" kern="1200" dirty="0">
                <a:solidFill>
                  <a:schemeClr val="tx1"/>
                </a:solidFill>
                <a:effectLst/>
                <a:latin typeface="+mn-lt"/>
                <a:ea typeface="+mn-ea"/>
                <a:cs typeface="+mn-cs"/>
              </a:rPr>
              <a:t>quickly</a:t>
            </a:r>
            <a:r>
              <a:rPr lang="en-US" sz="1200" u="none" strike="noStrike" kern="1200" dirty="0">
                <a:solidFill>
                  <a:schemeClr val="tx1"/>
                </a:solidFill>
                <a:effectLst/>
                <a:latin typeface="+mn-lt"/>
                <a:ea typeface="+mn-ea"/>
                <a:cs typeface="+mn-cs"/>
              </a:rPr>
              <a:t> teach </a:t>
            </a:r>
            <a:r>
              <a:rPr lang="en-US" sz="1200" b="1" u="none" strike="noStrike" kern="1200" dirty="0">
                <a:solidFill>
                  <a:schemeClr val="tx1"/>
                </a:solidFill>
                <a:effectLst/>
                <a:latin typeface="+mn-lt"/>
                <a:ea typeface="+mn-ea"/>
                <a:cs typeface="+mn-cs"/>
              </a:rPr>
              <a:t>all of our children</a:t>
            </a:r>
            <a:r>
              <a:rPr lang="en-US" sz="1200" u="none" strike="noStrike" kern="1200" dirty="0">
                <a:solidFill>
                  <a:schemeClr val="tx1"/>
                </a:solidFill>
                <a:effectLst/>
                <a:latin typeface="+mn-lt"/>
                <a:ea typeface="+mn-ea"/>
                <a:cs typeface="+mn-cs"/>
              </a:rPr>
              <a:t> to blend orally.</a:t>
            </a:r>
          </a:p>
          <a:p>
            <a:pPr lvl="0"/>
            <a:endParaRPr lang="en-US" sz="1200" u="none" strike="noStrike"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We practise blending orally so children will find word-reading easier.</a:t>
            </a:r>
            <a:endParaRPr lang="en-GB"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15</a:t>
            </a:fld>
            <a:endParaRPr lang="en-US"/>
          </a:p>
        </p:txBody>
      </p:sp>
    </p:spTree>
    <p:extLst>
      <p:ext uri="{BB962C8B-B14F-4D97-AF65-F5344CB8AC3E}">
        <p14:creationId xmlns:p14="http://schemas.microsoft.com/office/powerpoint/2010/main" val="10834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Each day, we teach children a new Set 1 sound. We know that children learn more rapidly at this age than at any other time in their lives so you can teach a new sound every day. </a:t>
            </a:r>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16</a:t>
            </a:fld>
            <a:endParaRPr lang="en-US"/>
          </a:p>
        </p:txBody>
      </p:sp>
    </p:spTree>
    <p:extLst>
      <p:ext uri="{BB962C8B-B14F-4D97-AF65-F5344CB8AC3E}">
        <p14:creationId xmlns:p14="http://schemas.microsoft.com/office/powerpoint/2010/main" val="38818616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87DF2-9E98-E65E-C81D-34B0E4F216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99E490-9A25-0F33-57EC-2BB8EEA68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232084-BD64-F7CC-69FB-836DC906B5D6}"/>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Each week, we will send home film links or QR codes to lessons that match the sounds and words your child has been learning in school.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There are </a:t>
            </a:r>
            <a:r>
              <a:rPr lang="en-GB" sz="1800" dirty="0">
                <a:solidFill>
                  <a:srgbClr val="000000"/>
                </a:solidFill>
                <a:effectLst/>
                <a:latin typeface="Calibri Light" panose="020F0302020204030204" pitchFamily="34" charset="0"/>
                <a:ea typeface="Calibri" panose="020F0502020204030204" pitchFamily="34" charset="0"/>
              </a:rPr>
              <a:t>lessons to support children at every stage of the Read Write Inc. Phonics programme.</a:t>
            </a:r>
            <a:r>
              <a:rPr lang="en-GB" dirty="0">
                <a:effectLst/>
              </a:rPr>
              <a:t> </a:t>
            </a:r>
            <a:endParaRPr lang="en-GB" sz="1200" kern="1200" dirty="0">
              <a:solidFill>
                <a:schemeClr val="tx1"/>
              </a:solidFill>
              <a:effectLst/>
              <a:latin typeface="+mn-lt"/>
              <a:ea typeface="+mn-ea"/>
              <a:cs typeface="+mn-cs"/>
            </a:endParaRPr>
          </a:p>
          <a:p>
            <a:endParaRPr lang="en-GB" sz="1200"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endParaRPr>
          </a:p>
          <a:p>
            <a:r>
              <a:rPr lang="en-GB" sz="1200"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Your child uses the Virtual Classroom in school.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200" dirty="0">
                <a:solidFill>
                  <a:srgbClr val="000000"/>
                </a:solidFill>
                <a:effectLst/>
                <a:latin typeface="Calibri Light" panose="020F0302020204030204" pitchFamily="34" charset="0"/>
                <a:ea typeface="Calibri" panose="020F0502020204030204" pitchFamily="34" charset="0"/>
              </a:rPr>
              <a:t>Children are familiar with the VC teachers – and interact with them as they would their own teacher.</a:t>
            </a:r>
            <a:r>
              <a:rPr lang="en-GB" dirty="0">
                <a:effectLst/>
              </a:rPr>
              <a:t> </a:t>
            </a:r>
            <a:endParaRPr lang="en-GB" sz="10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Watch these films with your child to help them to practise reading the sounds and words until they can read them speedily.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Simply click the link or QR code and watch on a tablet or other device.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Let’s have a look at one of these films on the Virtual Classroom. </a:t>
            </a:r>
            <a:r>
              <a:rPr lang="en-GB" sz="1200" i="1" kern="1200" dirty="0">
                <a:solidFill>
                  <a:schemeClr val="tx1"/>
                </a:solidFill>
                <a:effectLst/>
                <a:latin typeface="+mn-lt"/>
                <a:ea typeface="+mn-ea"/>
                <a:cs typeface="+mn-cs"/>
              </a:rPr>
              <a:t>Play a Set 2 or 3 at home film from the virtual classroom.</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E11127B-54AB-39F0-76C7-CE4945A51DA0}"/>
              </a:ext>
            </a:extLst>
          </p:cNvPr>
          <p:cNvSpPr>
            <a:spLocks noGrp="1"/>
          </p:cNvSpPr>
          <p:nvPr>
            <p:ph type="sldNum" sz="quarter" idx="5"/>
          </p:nvPr>
        </p:nvSpPr>
        <p:spPr/>
        <p:txBody>
          <a:bodyPr/>
          <a:lstStyle/>
          <a:p>
            <a:fld id="{AC167F53-BA33-7E40-958D-01A6607E9B7A}" type="slidenum">
              <a:rPr lang="en-US" smtClean="0"/>
              <a:t>17</a:t>
            </a:fld>
            <a:endParaRPr lang="en-US"/>
          </a:p>
        </p:txBody>
      </p:sp>
    </p:spTree>
    <p:extLst>
      <p:ext uri="{BB962C8B-B14F-4D97-AF65-F5344CB8AC3E}">
        <p14:creationId xmlns:p14="http://schemas.microsoft.com/office/powerpoint/2010/main" val="15180538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0EE12-A07F-ED85-F5F3-7378B2DCEC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5AFE56-2B15-66E8-9C25-172F544464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32257E-94E8-CD45-0673-C4CBDDCF7E89}"/>
              </a:ext>
            </a:extLst>
          </p:cNvPr>
          <p:cNvSpPr>
            <a:spLocks noGrp="1"/>
          </p:cNvSpPr>
          <p:nvPr>
            <p:ph type="body" idx="1"/>
          </p:nvPr>
        </p:nvSpPr>
        <p:spPr/>
        <p:txBody>
          <a:bodyPr/>
          <a:lstStyle/>
          <a:p>
            <a:r>
              <a:rPr lang="en-US" dirty="0">
                <a:cs typeface="Calibri"/>
              </a:rPr>
              <a:t>Let's watch a short taster of the range of animated films in our virtual classroom.</a:t>
            </a:r>
          </a:p>
          <a:p>
            <a:endParaRPr lang="en-US" dirty="0">
              <a:cs typeface="Calibri"/>
            </a:endParaRPr>
          </a:p>
        </p:txBody>
      </p:sp>
      <p:sp>
        <p:nvSpPr>
          <p:cNvPr id="4" name="Slide Number Placeholder 3">
            <a:extLst>
              <a:ext uri="{FF2B5EF4-FFF2-40B4-BE49-F238E27FC236}">
                <a16:creationId xmlns:a16="http://schemas.microsoft.com/office/drawing/2014/main" id="{E86708E8-D34A-3968-D8B9-862713D9CC88}"/>
              </a:ext>
            </a:extLst>
          </p:cNvPr>
          <p:cNvSpPr>
            <a:spLocks noGrp="1"/>
          </p:cNvSpPr>
          <p:nvPr>
            <p:ph type="sldNum" sz="quarter" idx="5"/>
          </p:nvPr>
        </p:nvSpPr>
        <p:spPr/>
        <p:txBody>
          <a:bodyPr/>
          <a:lstStyle/>
          <a:p>
            <a:pPr>
              <a:defRPr/>
            </a:pPr>
            <a:fld id="{81A61AF0-59CC-4D82-B182-5DFC7F9ACF1F}" type="slidenum">
              <a:rPr lang="en-GB" smtClean="0"/>
              <a:pPr>
                <a:defRPr/>
              </a:pPr>
              <a:t>18</a:t>
            </a:fld>
            <a:endParaRPr lang="en-GB"/>
          </a:p>
        </p:txBody>
      </p:sp>
    </p:spTree>
    <p:extLst>
      <p:ext uri="{BB962C8B-B14F-4D97-AF65-F5344CB8AC3E}">
        <p14:creationId xmlns:p14="http://schemas.microsoft.com/office/powerpoint/2010/main" val="11706122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A042F-7983-7E21-541E-219F341A7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49D2D9-CD25-139B-A4FE-066F288047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1BBB2E-2789-9EC5-89C7-45F48F3D3C3C}"/>
              </a:ext>
            </a:extLst>
          </p:cNvPr>
          <p:cNvSpPr>
            <a:spLocks noGrp="1"/>
          </p:cNvSpPr>
          <p:nvPr>
            <p:ph type="body" idx="1"/>
          </p:nvPr>
        </p:nvSpPr>
        <p:spPr/>
        <p:txBody>
          <a:bodyPr/>
          <a:lstStyle/>
          <a:p>
            <a:r>
              <a:rPr lang="en-US" dirty="0"/>
              <a:t>We will send you links to the films via email/ upload links to Google classroom/ Class Dojo etc.</a:t>
            </a:r>
          </a:p>
          <a:p>
            <a:r>
              <a:rPr lang="en-GB" sz="1800" dirty="0">
                <a:solidFill>
                  <a:srgbClr val="000000"/>
                </a:solidFill>
                <a:effectLst/>
                <a:latin typeface="Calibri Light" panose="020F0302020204030204" pitchFamily="34" charset="0"/>
                <a:ea typeface="Calibri" panose="020F0502020204030204" pitchFamily="34" charset="0"/>
              </a:rPr>
              <a:t>When you receive the link, simply click on it . . . and press play.</a:t>
            </a:r>
          </a:p>
          <a:p>
            <a:endParaRPr lang="en-GB" sz="1800" dirty="0">
              <a:solidFill>
                <a:srgbClr val="000000"/>
              </a:solidFill>
              <a:effectLst/>
              <a:latin typeface="Calibri Light" panose="020F0302020204030204" pitchFamily="34" charset="0"/>
            </a:endParaRPr>
          </a:p>
          <a:p>
            <a:pPr algn="just">
              <a:lnSpc>
                <a:spcPts val="1500"/>
              </a:lnSpc>
            </a:pPr>
            <a:endParaRPr lang="en-GB" sz="1200" dirty="0">
              <a:effectLst/>
              <a:latin typeface="Times New Roman" panose="02020603050405020304" pitchFamily="18" charset="0"/>
              <a:ea typeface="Times New Roman" panose="02020603050405020304" pitchFamily="18" charset="0"/>
            </a:endParaRPr>
          </a:p>
          <a:p>
            <a:pPr marL="342900" lvl="0" indent="-342900" algn="l">
              <a:lnSpc>
                <a:spcPts val="1500"/>
              </a:lnSpc>
              <a:buFont typeface="+mj-lt"/>
              <a:buAutoNum type="arabicPeriod"/>
            </a:pPr>
            <a:r>
              <a:rPr lang="en-GB" sz="1200" dirty="0">
                <a:solidFill>
                  <a:srgbClr val="000000"/>
                </a:solidFill>
                <a:effectLst/>
                <a:latin typeface="Calibri" panose="020F0502020204030204" pitchFamily="34" charset="0"/>
                <a:ea typeface="Calibri" panose="020F0502020204030204" pitchFamily="34" charset="0"/>
              </a:rPr>
              <a:t>Set aside 10 minutes to watch a film with your child each day.</a:t>
            </a:r>
            <a:endParaRPr lang="en-GB" sz="1200" dirty="0">
              <a:effectLst/>
              <a:latin typeface="Times New Roman" panose="02020603050405020304" pitchFamily="18" charset="0"/>
              <a:ea typeface="Times New Roman" panose="02020603050405020304" pitchFamily="18" charset="0"/>
            </a:endParaRPr>
          </a:p>
          <a:p>
            <a:pPr marL="342900" lvl="0" indent="-342900" algn="l">
              <a:lnSpc>
                <a:spcPts val="1500"/>
              </a:lnSpc>
              <a:buFont typeface="+mj-lt"/>
              <a:buAutoNum type="arabicPeriod"/>
            </a:pPr>
            <a:r>
              <a:rPr lang="en-GB" sz="1200" dirty="0">
                <a:solidFill>
                  <a:srgbClr val="000000"/>
                </a:solidFill>
                <a:effectLst/>
                <a:latin typeface="Calibri" panose="020F0502020204030204" pitchFamily="34" charset="0"/>
                <a:ea typeface="Calibri" panose="020F0502020204030204" pitchFamily="34" charset="0"/>
              </a:rPr>
              <a:t>Find a quiet space for your child to watch the film on a laptop or tablet.</a:t>
            </a:r>
            <a:endParaRPr lang="en-GB" sz="1200" dirty="0">
              <a:effectLst/>
              <a:latin typeface="Times New Roman" panose="02020603050405020304" pitchFamily="18" charset="0"/>
              <a:ea typeface="Times New Roman" panose="02020603050405020304" pitchFamily="18" charset="0"/>
            </a:endParaRPr>
          </a:p>
          <a:p>
            <a:pPr marL="342900" lvl="0" indent="-342900" algn="l">
              <a:lnSpc>
                <a:spcPts val="1500"/>
              </a:lnSpc>
              <a:buFont typeface="+mj-lt"/>
              <a:buAutoNum type="arabicPeriod"/>
            </a:pPr>
            <a:r>
              <a:rPr lang="en-GB" sz="1200" dirty="0">
                <a:solidFill>
                  <a:srgbClr val="000000"/>
                </a:solidFill>
                <a:effectLst/>
                <a:latin typeface="Calibri" panose="020F0502020204030204" pitchFamily="34" charset="0"/>
                <a:ea typeface="Calibri" panose="020F0502020204030204" pitchFamily="34" charset="0"/>
              </a:rPr>
              <a:t>Praise your child as they join in with the lesson – make it fun!</a:t>
            </a:r>
          </a:p>
          <a:p>
            <a:pPr marL="342900" lvl="0" indent="-342900" algn="l">
              <a:lnSpc>
                <a:spcPts val="1500"/>
              </a:lnSpc>
              <a:buFont typeface="+mj-lt"/>
              <a:buAutoNum type="arabicPeriod"/>
            </a:pPr>
            <a:endParaRPr lang="en-GB" sz="1200" dirty="0">
              <a:solidFill>
                <a:srgbClr val="000000"/>
              </a:solidFill>
              <a:effectLst/>
              <a:latin typeface="Calibri" panose="020F0502020204030204" pitchFamily="34" charset="0"/>
              <a:ea typeface="Times New Roman" panose="02020603050405020304" pitchFamily="18" charset="0"/>
            </a:endParaRPr>
          </a:p>
          <a:p>
            <a:pPr marL="0" marR="0" lvl="0" indent="0" algn="l" defTabSz="457200" rtl="0" eaLnBrk="1" fontAlgn="auto" latinLnBrk="0" hangingPunct="1">
              <a:lnSpc>
                <a:spcPts val="1500"/>
              </a:lnSpc>
              <a:spcBef>
                <a:spcPts val="0"/>
              </a:spcBef>
              <a:spcAft>
                <a:spcPts val="0"/>
              </a:spcAft>
              <a:buClrTx/>
              <a:buSzTx/>
              <a:buFont typeface="+mj-lt"/>
              <a:buNone/>
              <a:tabLst/>
              <a:defRPr/>
            </a:pPr>
            <a:r>
              <a:rPr lang="en-GB" sz="1200" dirty="0">
                <a:solidFill>
                  <a:srgbClr val="000000"/>
                </a:solidFill>
                <a:effectLst/>
                <a:latin typeface="Calibri Light" panose="020F0302020204030204" pitchFamily="34" charset="0"/>
                <a:ea typeface="Calibri" panose="020F0502020204030204" pitchFamily="34" charset="0"/>
              </a:rPr>
              <a:t>The more they practise using these films, the quicker they’ll learn to read.</a:t>
            </a:r>
            <a:r>
              <a:rPr lang="en-GB" dirty="0">
                <a:effectLst/>
              </a:rPr>
              <a:t> </a:t>
            </a:r>
            <a:endParaRPr lang="en-GB" sz="1000" kern="1200" dirty="0">
              <a:solidFill>
                <a:schemeClr val="tx1"/>
              </a:solidFill>
              <a:effectLst/>
              <a:latin typeface="+mn-lt"/>
              <a:ea typeface="+mn-ea"/>
              <a:cs typeface="+mn-cs"/>
            </a:endParaRPr>
          </a:p>
          <a:p>
            <a:pPr marL="342900" lvl="0" indent="-342900" algn="l">
              <a:lnSpc>
                <a:spcPts val="1500"/>
              </a:lnSpc>
              <a:buFont typeface="+mj-lt"/>
              <a:buAutoNum type="arabicPeriod"/>
            </a:pPr>
            <a:endParaRPr lang="en-GB" sz="1200" dirty="0">
              <a:effectLst/>
              <a:latin typeface="Times New Roman" panose="02020603050405020304" pitchFamily="18" charset="0"/>
              <a:ea typeface="Times New Roman" panose="02020603050405020304" pitchFamily="18" charset="0"/>
            </a:endParaRPr>
          </a:p>
          <a:p>
            <a:pPr algn="just">
              <a:lnSpc>
                <a:spcPts val="1500"/>
              </a:lnSpc>
            </a:pPr>
            <a:r>
              <a:rPr lang="en-GB" sz="1200" dirty="0">
                <a:solidFill>
                  <a:srgbClr val="000000"/>
                </a:solidFill>
                <a:effectLst/>
                <a:latin typeface="Calibri" panose="020F0502020204030204" pitchFamily="34" charset="0"/>
                <a:ea typeface="Times New Roman" panose="02020603050405020304" pitchFamily="18" charset="0"/>
              </a:rPr>
              <a:t>  </a:t>
            </a:r>
            <a:endParaRPr lang="en-US" dirty="0"/>
          </a:p>
        </p:txBody>
      </p:sp>
      <p:sp>
        <p:nvSpPr>
          <p:cNvPr id="4" name="Slide Number Placeholder 3">
            <a:extLst>
              <a:ext uri="{FF2B5EF4-FFF2-40B4-BE49-F238E27FC236}">
                <a16:creationId xmlns:a16="http://schemas.microsoft.com/office/drawing/2014/main" id="{1C62A404-A556-F2B0-A170-3130E94B87A7}"/>
              </a:ext>
            </a:extLst>
          </p:cNvPr>
          <p:cNvSpPr>
            <a:spLocks noGrp="1"/>
          </p:cNvSpPr>
          <p:nvPr>
            <p:ph type="sldNum" sz="quarter" idx="5"/>
          </p:nvPr>
        </p:nvSpPr>
        <p:spPr/>
        <p:txBody>
          <a:bodyPr/>
          <a:lstStyle/>
          <a:p>
            <a:pPr>
              <a:defRPr/>
            </a:pPr>
            <a:fld id="{81A61AF0-59CC-4D82-B182-5DFC7F9ACF1F}" type="slidenum">
              <a:rPr lang="en-GB" smtClean="0"/>
              <a:pPr>
                <a:defRPr/>
              </a:pPr>
              <a:t>19</a:t>
            </a:fld>
            <a:endParaRPr lang="en-GB"/>
          </a:p>
        </p:txBody>
      </p:sp>
    </p:spTree>
    <p:extLst>
      <p:ext uri="{BB962C8B-B14F-4D97-AF65-F5344CB8AC3E}">
        <p14:creationId xmlns:p14="http://schemas.microsoft.com/office/powerpoint/2010/main" val="585827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19D45-954E-F834-A656-1DBC6DBF2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47FE69-B849-863B-9E46-DAA0682BF8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F87FCF-1973-6588-233E-0199F34D470C}"/>
              </a:ext>
            </a:extLst>
          </p:cNvPr>
          <p:cNvSpPr>
            <a:spLocks noGrp="1"/>
          </p:cNvSpPr>
          <p:nvPr>
            <p:ph type="body" idx="1"/>
          </p:nvPr>
        </p:nvSpPr>
        <p:spPr/>
        <p:txBody>
          <a:bodyPr/>
          <a:lstStyle/>
          <a:p>
            <a:r>
              <a:rPr lang="en-US" i="1" baseline="0" dirty="0"/>
              <a:t>Read quote.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2D2D2D"/>
                </a:solidFill>
                <a:latin typeface="Helvetica" charset="0"/>
                <a:cs typeface="Helvetica" charset="0"/>
                <a:sym typeface="Helvetica" charset="0"/>
              </a:rPr>
              <a:t>This is what we do in our school.</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Research shows</a:t>
            </a:r>
            <a:r>
              <a:rPr lang="en-US" baseline="0" dirty="0"/>
              <a:t> that children who learn to read early go on to succeed both in school and in life. </a:t>
            </a:r>
            <a:endParaRPr lang="en-US" dirty="0"/>
          </a:p>
          <a:p>
            <a:endParaRPr lang="en-US" i="1" baseline="0" dirty="0"/>
          </a:p>
          <a:p>
            <a:r>
              <a:rPr lang="en-US" i="0" baseline="0" dirty="0"/>
              <a:t>Today I will explain how your child will learn to read using the Read Write Inc. Phonics programme.</a:t>
            </a:r>
          </a:p>
          <a:p>
            <a:endParaRPr lang="en-US" dirty="0"/>
          </a:p>
        </p:txBody>
      </p:sp>
      <p:sp>
        <p:nvSpPr>
          <p:cNvPr id="4" name="Slide Number Placeholder 3">
            <a:extLst>
              <a:ext uri="{FF2B5EF4-FFF2-40B4-BE49-F238E27FC236}">
                <a16:creationId xmlns:a16="http://schemas.microsoft.com/office/drawing/2014/main" id="{C19C3129-9ED9-A64B-7953-A8B31BC06294}"/>
              </a:ext>
            </a:extLst>
          </p:cNvPr>
          <p:cNvSpPr>
            <a:spLocks noGrp="1"/>
          </p:cNvSpPr>
          <p:nvPr>
            <p:ph type="sldNum" sz="quarter" idx="5"/>
          </p:nvPr>
        </p:nvSpPr>
        <p:spPr/>
        <p:txBody>
          <a:bodyPr/>
          <a:lstStyle/>
          <a:p>
            <a:pPr>
              <a:defRPr/>
            </a:pPr>
            <a:fld id="{81A61AF0-59CC-4D82-B182-5DFC7F9ACF1F}" type="slidenum">
              <a:rPr lang="en-GB" smtClean="0"/>
              <a:pPr>
                <a:defRPr/>
              </a:pPr>
              <a:t>2</a:t>
            </a:fld>
            <a:endParaRPr lang="en-GB"/>
          </a:p>
        </p:txBody>
      </p:sp>
    </p:spTree>
    <p:extLst>
      <p:ext uri="{BB962C8B-B14F-4D97-AF65-F5344CB8AC3E}">
        <p14:creationId xmlns:p14="http://schemas.microsoft.com/office/powerpoint/2010/main" val="3863165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D83C3-9429-0A1D-A594-4F941B83CD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0A0227-2C92-DB4D-73F8-4BAF77A025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3116B6-169E-7861-A558-1A7E93E947EA}"/>
              </a:ext>
            </a:extLst>
          </p:cNvPr>
          <p:cNvSpPr>
            <a:spLocks noGrp="1"/>
          </p:cNvSpPr>
          <p:nvPr>
            <p:ph type="body" idx="1"/>
          </p:nvPr>
        </p:nvSpPr>
        <p:spPr/>
        <p:txBody>
          <a:bodyPr/>
          <a:lstStyle/>
          <a:p>
            <a:r>
              <a:rPr lang="en-US" baseline="0" dirty="0"/>
              <a:t>We use Fred Fingers to help children sound out words to spell easily.</a:t>
            </a:r>
          </a:p>
          <a:p>
            <a:r>
              <a:rPr lang="en-US" baseline="0" dirty="0"/>
              <a:t>It means they do not have to </a:t>
            </a:r>
            <a:r>
              <a:rPr lang="en-US" baseline="0" dirty="0" err="1"/>
              <a:t>memorise</a:t>
            </a:r>
            <a:r>
              <a:rPr lang="en-US" baseline="0" dirty="0"/>
              <a:t> lists of spelling words.</a:t>
            </a:r>
          </a:p>
          <a:p>
            <a:r>
              <a:rPr lang="en-US" baseline="0" dirty="0"/>
              <a:t>It is a tool so they will be able to spell any word. </a:t>
            </a:r>
          </a:p>
        </p:txBody>
      </p:sp>
      <p:sp>
        <p:nvSpPr>
          <p:cNvPr id="4" name="Slide Number Placeholder 3">
            <a:extLst>
              <a:ext uri="{FF2B5EF4-FFF2-40B4-BE49-F238E27FC236}">
                <a16:creationId xmlns:a16="http://schemas.microsoft.com/office/drawing/2014/main" id="{63224B1A-4B8B-8066-5252-B4AAD84A6D2A}"/>
              </a:ext>
            </a:extLst>
          </p:cNvPr>
          <p:cNvSpPr>
            <a:spLocks noGrp="1"/>
          </p:cNvSpPr>
          <p:nvPr>
            <p:ph type="sldNum" sz="quarter" idx="5"/>
          </p:nvPr>
        </p:nvSpPr>
        <p:spPr/>
        <p:txBody>
          <a:bodyPr/>
          <a:lstStyle/>
          <a:p>
            <a:pPr>
              <a:defRPr/>
            </a:pPr>
            <a:fld id="{81A61AF0-59CC-4D82-B182-5DFC7F9ACF1F}" type="slidenum">
              <a:rPr lang="en-GB" smtClean="0"/>
              <a:pPr>
                <a:defRPr/>
              </a:pPr>
              <a:t>20</a:t>
            </a:fld>
            <a:endParaRPr lang="en-GB"/>
          </a:p>
        </p:txBody>
      </p:sp>
    </p:spTree>
    <p:extLst>
      <p:ext uri="{BB962C8B-B14F-4D97-AF65-F5344CB8AC3E}">
        <p14:creationId xmlns:p14="http://schemas.microsoft.com/office/powerpoint/2010/main" val="26901100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Children read the Storybook three times. Each read builds on the last. </a:t>
            </a:r>
          </a:p>
          <a:p>
            <a:r>
              <a:rPr lang="en-GB" sz="1200" kern="1200" dirty="0">
                <a:solidFill>
                  <a:schemeClr val="tx1"/>
                </a:solidFill>
                <a:effectLst/>
                <a:latin typeface="+mn-lt"/>
                <a:ea typeface="+mn-ea"/>
                <a:cs typeface="+mn-cs"/>
              </a:rPr>
              <a:t>On each reading, the number of words they read 'at a glance' increases – and along with it their ability to focus on the story.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1. On the first read, we help children read every word accurately.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2. On the second read, we help children read more words ‘at a glance’.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3. On the third read, we help children read the whole story accurately, fluently </a:t>
            </a:r>
            <a:r>
              <a:rPr lang="en-GB" sz="1200" i="1" kern="1200" dirty="0">
                <a:solidFill>
                  <a:schemeClr val="tx1"/>
                </a:solidFill>
                <a:effectLst/>
                <a:latin typeface="+mn-lt"/>
                <a:ea typeface="+mn-ea"/>
                <a:cs typeface="+mn-cs"/>
              </a:rPr>
              <a:t>and</a:t>
            </a:r>
            <a:r>
              <a:rPr lang="en-GB" sz="1200" kern="1200" dirty="0">
                <a:solidFill>
                  <a:schemeClr val="tx1"/>
                </a:solidFill>
                <a:effectLst/>
                <a:latin typeface="+mn-lt"/>
                <a:ea typeface="+mn-ea"/>
                <a:cs typeface="+mn-cs"/>
              </a:rPr>
              <a:t> with a storyteller’s voice.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Children then take this same book to enjoy at home.</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Right from the start, children </a:t>
            </a:r>
            <a:r>
              <a:rPr lang="en-GB" sz="1200" b="1" kern="1200" dirty="0">
                <a:solidFill>
                  <a:schemeClr val="tx1"/>
                </a:solidFill>
                <a:effectLst/>
                <a:latin typeface="+mn-lt"/>
                <a:ea typeface="+mn-ea"/>
                <a:cs typeface="+mn-cs"/>
              </a:rPr>
              <a:t>enjoy</a:t>
            </a:r>
            <a:r>
              <a:rPr lang="en-GB" sz="1200" kern="1200" dirty="0">
                <a:solidFill>
                  <a:schemeClr val="tx1"/>
                </a:solidFill>
                <a:effectLst/>
                <a:latin typeface="+mn-lt"/>
                <a:ea typeface="+mn-ea"/>
                <a:cs typeface="+mn-cs"/>
              </a:rPr>
              <a:t> re-reading simple texts.</a:t>
            </a:r>
            <a:endParaRPr lang="en-US" dirty="0"/>
          </a:p>
        </p:txBody>
      </p:sp>
      <p:sp>
        <p:nvSpPr>
          <p:cNvPr id="4" name="Slide Number Placeholder 3"/>
          <p:cNvSpPr>
            <a:spLocks noGrp="1"/>
          </p:cNvSpPr>
          <p:nvPr>
            <p:ph type="sldNum" sz="quarter" idx="5"/>
          </p:nvPr>
        </p:nvSpPr>
        <p:spPr/>
        <p:txBody>
          <a:bodyPr/>
          <a:lstStyle/>
          <a:p>
            <a:pPr>
              <a:defRPr/>
            </a:pPr>
            <a:fld id="{81A61AF0-59CC-4D82-B182-5DFC7F9ACF1F}" type="slidenum">
              <a:rPr lang="en-GB" smtClean="0"/>
              <a:pPr>
                <a:defRPr/>
              </a:pPr>
              <a:t>21</a:t>
            </a:fld>
            <a:endParaRPr lang="en-GB"/>
          </a:p>
        </p:txBody>
      </p:sp>
    </p:spTree>
    <p:extLst>
      <p:ext uri="{BB962C8B-B14F-4D97-AF65-F5344CB8AC3E}">
        <p14:creationId xmlns:p14="http://schemas.microsoft.com/office/powerpoint/2010/main" val="30223474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In our school, </a:t>
            </a:r>
            <a:r>
              <a:rPr lang="en-GB" sz="1200" kern="1200" dirty="0">
                <a:solidFill>
                  <a:schemeClr val="tx1"/>
                </a:solidFill>
                <a:effectLst/>
                <a:latin typeface="+mn-lt"/>
                <a:ea typeface="+mn-ea"/>
                <a:cs typeface="+mn-cs"/>
              </a:rPr>
              <a:t>children read Read Write Inc. Storybooks that match the sounds they can read.</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They read each Read Write Inc. Storybook three times in class with their partner.</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Re-reading the same book helps children to become confident readers. </a:t>
            </a:r>
            <a:r>
              <a:rPr lang="en-GB" sz="1200" kern="1200" dirty="0">
                <a:solidFill>
                  <a:schemeClr val="tx1"/>
                </a:solidFill>
                <a:effectLst/>
                <a:latin typeface="+mn-lt"/>
                <a:ea typeface="+mn-ea"/>
                <a:cs typeface="+mn-cs"/>
              </a:rPr>
              <a:t>Each time they re-read, they build their fluency/speed and comprehension.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They love reading and want to read because they can read all of the words in the Storybook.</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1A61AF0-59CC-4D82-B182-5DFC7F9ACF1F}" type="slidenum">
              <a:rPr lang="en-GB" smtClean="0"/>
              <a:pPr>
                <a:defRPr/>
              </a:pPr>
              <a:t>22</a:t>
            </a:fld>
            <a:endParaRPr lang="en-GB"/>
          </a:p>
        </p:txBody>
      </p:sp>
    </p:spTree>
    <p:extLst>
      <p:ext uri="{BB962C8B-B14F-4D97-AF65-F5344CB8AC3E}">
        <p14:creationId xmlns:p14="http://schemas.microsoft.com/office/powerpoint/2010/main" val="35590170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8C826-5531-6880-4B31-D843E3FA90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0B583-0E14-44A5-0EC9-62DCDAF81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547E25-010A-FF60-A301-DB2350102A17}"/>
              </a:ext>
            </a:extLst>
          </p:cNvPr>
          <p:cNvSpPr>
            <a:spLocks noGrp="1"/>
          </p:cNvSpPr>
          <p:nvPr>
            <p:ph type="body" idx="1"/>
          </p:nvPr>
        </p:nvSpPr>
        <p:spPr/>
        <p:txBody>
          <a:bodyPr/>
          <a:lstStyle/>
          <a:p>
            <a:r>
              <a:rPr lang="en-US" dirty="0"/>
              <a:t>Children will be able to read all of the words in the Storybook.</a:t>
            </a:r>
          </a:p>
          <a:p>
            <a:endParaRPr lang="en-US" dirty="0"/>
          </a:p>
          <a:p>
            <a:r>
              <a:rPr lang="en-US" dirty="0"/>
              <a:t>If they hesitate, remind them to read the word using ‘Special Friends, Fred Talk,’.</a:t>
            </a:r>
          </a:p>
          <a:p>
            <a:endParaRPr lang="en-US" dirty="0"/>
          </a:p>
          <a:p>
            <a:r>
              <a:rPr lang="en-US" dirty="0"/>
              <a:t>For example, this means they spot the ‘</a:t>
            </a:r>
            <a:r>
              <a:rPr lang="en-US" dirty="0" err="1"/>
              <a:t>sh</a:t>
            </a:r>
            <a:r>
              <a:rPr lang="en-US" dirty="0"/>
              <a:t>’, then Fred Talk and blend to read the word e.g. </a:t>
            </a:r>
            <a:r>
              <a:rPr lang="en-US" dirty="0" err="1"/>
              <a:t>sh</a:t>
            </a:r>
            <a:r>
              <a:rPr lang="en-US" dirty="0"/>
              <a:t>, </a:t>
            </a:r>
            <a:r>
              <a:rPr lang="en-US" dirty="0" err="1"/>
              <a:t>sh</a:t>
            </a:r>
            <a:r>
              <a:rPr lang="en-US" dirty="0"/>
              <a:t>-</a:t>
            </a:r>
            <a:r>
              <a:rPr lang="en-US" dirty="0" err="1"/>
              <a:t>i</a:t>
            </a:r>
            <a:r>
              <a:rPr lang="en-US" dirty="0"/>
              <a:t>-p, ship.</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4EB87B9F-5AE1-0EE7-EF84-26D3D57BAEBF}"/>
              </a:ext>
            </a:extLst>
          </p:cNvPr>
          <p:cNvSpPr>
            <a:spLocks noGrp="1"/>
          </p:cNvSpPr>
          <p:nvPr>
            <p:ph type="sldNum" sz="quarter" idx="5"/>
          </p:nvPr>
        </p:nvSpPr>
        <p:spPr/>
        <p:txBody>
          <a:bodyPr/>
          <a:lstStyle/>
          <a:p>
            <a:pPr>
              <a:defRPr/>
            </a:pPr>
            <a:fld id="{81A61AF0-59CC-4D82-B182-5DFC7F9ACF1F}" type="slidenum">
              <a:rPr lang="en-GB" smtClean="0"/>
              <a:pPr>
                <a:defRPr/>
              </a:pPr>
              <a:t>23</a:t>
            </a:fld>
            <a:endParaRPr lang="en-GB"/>
          </a:p>
        </p:txBody>
      </p:sp>
    </p:spTree>
    <p:extLst>
      <p:ext uri="{BB962C8B-B14F-4D97-AF65-F5344CB8AC3E}">
        <p14:creationId xmlns:p14="http://schemas.microsoft.com/office/powerpoint/2010/main" val="27115317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D89C4-68B9-13E6-7452-15D1890823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9F7814-C8E1-F94B-A64D-61DFCDD586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BF376D-4443-28BD-966C-0327FE0F716F}"/>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Some words are ‘tricky’ because they contain letters that don’t match the sounds the child has been taught.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For example, ‘said’ has ‘ai’ making an ‘e’ sound.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teach these common exception words as Red words.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 early Storybooks, these words are printed in red text.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Remind your child not to use Fred Talk to read Red words but instead to stop and think if they know the word. Tell them the word if needed.</a:t>
            </a:r>
            <a:endParaRPr lang="en-US" dirty="0"/>
          </a:p>
        </p:txBody>
      </p:sp>
      <p:sp>
        <p:nvSpPr>
          <p:cNvPr id="4" name="Slide Number Placeholder 3">
            <a:extLst>
              <a:ext uri="{FF2B5EF4-FFF2-40B4-BE49-F238E27FC236}">
                <a16:creationId xmlns:a16="http://schemas.microsoft.com/office/drawing/2014/main" id="{E0DA8F70-E636-A3FC-4833-DB34B9971F7A}"/>
              </a:ext>
            </a:extLst>
          </p:cNvPr>
          <p:cNvSpPr>
            <a:spLocks noGrp="1"/>
          </p:cNvSpPr>
          <p:nvPr>
            <p:ph type="sldNum" sz="quarter" idx="5"/>
          </p:nvPr>
        </p:nvSpPr>
        <p:spPr/>
        <p:txBody>
          <a:bodyPr/>
          <a:lstStyle/>
          <a:p>
            <a:pPr>
              <a:defRPr/>
            </a:pPr>
            <a:fld id="{81A61AF0-59CC-4D82-B182-5DFC7F9ACF1F}" type="slidenum">
              <a:rPr lang="en-GB" smtClean="0"/>
              <a:pPr>
                <a:defRPr/>
              </a:pPr>
              <a:t>24</a:t>
            </a:fld>
            <a:endParaRPr lang="en-GB"/>
          </a:p>
        </p:txBody>
      </p:sp>
    </p:spTree>
    <p:extLst>
      <p:ext uri="{BB962C8B-B14F-4D97-AF65-F5344CB8AC3E}">
        <p14:creationId xmlns:p14="http://schemas.microsoft.com/office/powerpoint/2010/main" val="42948004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5D2F2-20AB-826E-8939-BD99E5A422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09BAE6-608C-A491-61CA-4B9004074A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384255-9A40-7846-B4AE-BAAE9C42F72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In your child’s book bag, they will bring home: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the Storybook they have just read in class to </a:t>
            </a:r>
            <a:r>
              <a:rPr lang="en-US" sz="1200" kern="1200" dirty="0" err="1">
                <a:solidFill>
                  <a:schemeClr val="tx1"/>
                </a:solidFill>
                <a:effectLst/>
                <a:latin typeface="+mn-lt"/>
                <a:ea typeface="+mn-ea"/>
                <a:cs typeface="+mn-cs"/>
              </a:rPr>
              <a:t>practise</a:t>
            </a:r>
            <a:r>
              <a:rPr lang="en-US" sz="1200" kern="1200" dirty="0">
                <a:solidFill>
                  <a:schemeClr val="tx1"/>
                </a:solidFill>
                <a:effectLst/>
                <a:latin typeface="+mn-lt"/>
                <a:ea typeface="+mn-ea"/>
                <a:cs typeface="+mn-cs"/>
              </a:rPr>
              <a:t> reading what they can already read (</a:t>
            </a:r>
            <a:r>
              <a:rPr lang="en-GB" sz="1200" kern="1200" dirty="0">
                <a:solidFill>
                  <a:schemeClr val="tx1"/>
                </a:solidFill>
                <a:effectLst/>
                <a:latin typeface="+mn-lt"/>
                <a:ea typeface="+mn-ea"/>
                <a:cs typeface="+mn-cs"/>
              </a:rPr>
              <a:t>they love this book and enjoy reading it in their storyteller voice).</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a:t>
            </a:r>
            <a:r>
              <a:rPr lang="en-GB" sz="1200" b="1" i="1"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 if applicable a</a:t>
            </a:r>
            <a:r>
              <a:rPr lang="en-GB" sz="1200" kern="1200" dirty="0">
                <a:solidFill>
                  <a:schemeClr val="tx1"/>
                </a:solidFill>
                <a:effectLst/>
                <a:latin typeface="+mn-lt"/>
                <a:ea typeface="+mn-ea"/>
                <a:cs typeface="+mn-cs"/>
              </a:rPr>
              <a:t> past Storybook – a previously read RWI Storybooks for extra practice. </a:t>
            </a:r>
            <a:r>
              <a:rPr lang="en-US" sz="1200" kern="1200" dirty="0">
                <a:solidFill>
                  <a:schemeClr val="tx1"/>
                </a:solidFill>
                <a:effectLst/>
                <a:latin typeface="+mn-lt"/>
                <a:ea typeface="+mn-ea"/>
                <a:cs typeface="+mn-cs"/>
              </a:rPr>
              <a:t>The children enjoy re-reading stories they know well. Their fluency improves on every reading.</a:t>
            </a:r>
            <a:endParaRPr lang="en-GB" sz="1200" i="1"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 if applicable </a:t>
            </a:r>
            <a:r>
              <a:rPr lang="en-GB" sz="1200" i="0" kern="1200" dirty="0">
                <a:solidFill>
                  <a:schemeClr val="tx1"/>
                </a:solidFill>
                <a:effectLst/>
                <a:latin typeface="+mn-lt"/>
                <a:ea typeface="+mn-ea"/>
                <a:cs typeface="+mn-cs"/>
              </a:rPr>
              <a:t>a Book Bag Book that </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links to the story they have read in class or a non-fiction or ‘More’ Storybook. </a:t>
            </a:r>
            <a:endParaRPr lang="en-GB" sz="1200" kern="1200" dirty="0">
              <a:solidFill>
                <a:schemeClr val="tx1"/>
              </a:solidFill>
              <a:effectLst/>
              <a:latin typeface="+mn-lt"/>
              <a:ea typeface="+mn-ea"/>
              <a:cs typeface="+mn-cs"/>
            </a:endParaRPr>
          </a:p>
          <a:p>
            <a:pPr marL="171450" lvl="0" indent="-171450">
              <a:buFontTx/>
              <a:buChar char="-"/>
            </a:pPr>
            <a:r>
              <a:rPr lang="en-GB" sz="1200" kern="1200" dirty="0">
                <a:solidFill>
                  <a:schemeClr val="tx1"/>
                </a:solidFill>
                <a:effectLst/>
                <a:latin typeface="+mn-lt"/>
                <a:ea typeface="+mn-ea"/>
                <a:cs typeface="+mn-cs"/>
              </a:rPr>
              <a:t>A picture book to share with you which has already been read to them so they care about it.  You can read the story to them or they can retell the story by looking at the pictures. They are not expected to read the story themselves.</a:t>
            </a: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We make </a:t>
            </a:r>
            <a:r>
              <a:rPr lang="en-US" sz="1200" kern="1200" dirty="0">
                <a:solidFill>
                  <a:schemeClr val="tx1"/>
                </a:solidFill>
                <a:effectLst/>
                <a:latin typeface="+mn-lt"/>
                <a:ea typeface="+mn-ea"/>
                <a:cs typeface="+mn-cs"/>
              </a:rPr>
              <a:t>sure that every book that goes into your child’s book bag is a well-loved book – one they know already and want to read again and again.</a:t>
            </a:r>
          </a:p>
          <a:p>
            <a:pPr marL="0" marR="0" indent="0" algn="l" defTabSz="457200" rtl="0" eaLnBrk="1" fontAlgn="auto" latinLnBrk="0" hangingPunct="1">
              <a:lnSpc>
                <a:spcPct val="100000"/>
              </a:lnSpc>
              <a:spcBef>
                <a:spcPts val="0"/>
              </a:spcBef>
              <a:spcAft>
                <a:spcPts val="0"/>
              </a:spcAft>
              <a:buClrTx/>
              <a:buSzTx/>
              <a:buFontTx/>
              <a:buNone/>
              <a:tabLst/>
              <a:defRPr/>
            </a:pPr>
            <a:r>
              <a:rPr lang="en-US" b="0" baseline="0" dirty="0"/>
              <a:t>The more they read, the faster progress they will make.</a:t>
            </a:r>
            <a:endParaRPr lang="en-GB"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Please avoid saying, “This book is too easy for you!” but instead say “I love how well you can read this book!”</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GB" sz="1200" i="1" dirty="0">
                <a:solidFill>
                  <a:srgbClr val="000000"/>
                </a:solidFill>
                <a:effectLst/>
                <a:latin typeface="Calibri" panose="020F0502020204030204" pitchFamily="34" charset="0"/>
                <a:ea typeface="Times New Roman" panose="02020603050405020304" pitchFamily="18" charset="0"/>
              </a:rPr>
              <a:t>If appliable:</a:t>
            </a:r>
          </a:p>
          <a:p>
            <a:endParaRPr lang="en-GB" sz="1200" dirty="0">
              <a:solidFill>
                <a:srgbClr val="000000"/>
              </a:solidFill>
              <a:effectLst/>
              <a:latin typeface="Calibri" panose="020F0502020204030204" pitchFamily="34" charset="0"/>
              <a:ea typeface="Times New Roman" panose="02020603050405020304" pitchFamily="18" charset="0"/>
            </a:endParaRPr>
          </a:p>
          <a:p>
            <a:r>
              <a:rPr lang="en-GB" sz="1200" dirty="0">
                <a:solidFill>
                  <a:srgbClr val="000000"/>
                </a:solidFill>
                <a:effectLst/>
                <a:latin typeface="Calibri" panose="020F0502020204030204" pitchFamily="34" charset="0"/>
                <a:ea typeface="Times New Roman" panose="02020603050405020304" pitchFamily="18" charset="0"/>
              </a:rPr>
              <a:t>We also use the </a:t>
            </a:r>
            <a:r>
              <a:rPr lang="en-GB" sz="1200" i="1" dirty="0">
                <a:solidFill>
                  <a:srgbClr val="000000"/>
                </a:solidFill>
                <a:effectLst/>
                <a:latin typeface="Calibri" panose="020F0502020204030204" pitchFamily="34" charset="0"/>
                <a:ea typeface="Times New Roman" panose="02020603050405020304" pitchFamily="18" charset="0"/>
              </a:rPr>
              <a:t>Read Write Inc.</a:t>
            </a:r>
            <a:r>
              <a:rPr lang="en-GB" sz="1200" dirty="0">
                <a:solidFill>
                  <a:srgbClr val="000000"/>
                </a:solidFill>
                <a:effectLst/>
                <a:latin typeface="Calibri" panose="020F0502020204030204" pitchFamily="34" charset="0"/>
                <a:ea typeface="Times New Roman" panose="02020603050405020304" pitchFamily="18" charset="0"/>
              </a:rPr>
              <a:t> Phonics eBook Library Subscription.</a:t>
            </a:r>
          </a:p>
          <a:p>
            <a:endParaRPr lang="en-GB" sz="1200" dirty="0">
              <a:solidFill>
                <a:srgbClr val="000000"/>
              </a:solidFill>
              <a:effectLst/>
              <a:latin typeface="Calibri" panose="020F0502020204030204" pitchFamily="34" charset="0"/>
              <a:ea typeface="Times New Roman" panose="02020603050405020304" pitchFamily="18" charset="0"/>
            </a:endParaRPr>
          </a:p>
          <a:p>
            <a:r>
              <a:rPr lang="en-GB" sz="1200" dirty="0">
                <a:solidFill>
                  <a:srgbClr val="000000"/>
                </a:solidFill>
                <a:effectLst/>
                <a:latin typeface="Calibri" panose="020F0502020204030204" pitchFamily="34" charset="0"/>
                <a:ea typeface="Times New Roman" panose="02020603050405020304" pitchFamily="18" charset="0"/>
              </a:rPr>
              <a:t>Each week, we will assign your child the book they have read during the week to read on a tablet or other device.</a:t>
            </a:r>
          </a:p>
          <a:p>
            <a:r>
              <a:rPr lang="en-GB" sz="1200" dirty="0">
                <a:solidFill>
                  <a:srgbClr val="000000"/>
                </a:solidFill>
                <a:effectLst/>
                <a:latin typeface="Calibri" panose="020F0502020204030204" pitchFamily="34" charset="0"/>
                <a:ea typeface="Times New Roman" panose="02020603050405020304" pitchFamily="18" charset="0"/>
              </a:rPr>
              <a:t>There are also phonics practice games to match each book.</a:t>
            </a:r>
          </a:p>
          <a:p>
            <a:endParaRPr lang="en-US" dirty="0"/>
          </a:p>
        </p:txBody>
      </p:sp>
      <p:sp>
        <p:nvSpPr>
          <p:cNvPr id="4" name="Slide Number Placeholder 3">
            <a:extLst>
              <a:ext uri="{FF2B5EF4-FFF2-40B4-BE49-F238E27FC236}">
                <a16:creationId xmlns:a16="http://schemas.microsoft.com/office/drawing/2014/main" id="{FB70425A-AA2E-9230-A772-42BAEB2B69C7}"/>
              </a:ext>
            </a:extLst>
          </p:cNvPr>
          <p:cNvSpPr>
            <a:spLocks noGrp="1"/>
          </p:cNvSpPr>
          <p:nvPr>
            <p:ph type="sldNum" sz="quarter" idx="5"/>
          </p:nvPr>
        </p:nvSpPr>
        <p:spPr/>
        <p:txBody>
          <a:bodyPr/>
          <a:lstStyle/>
          <a:p>
            <a:pPr>
              <a:defRPr/>
            </a:pPr>
            <a:fld id="{81A61AF0-59CC-4D82-B182-5DFC7F9ACF1F}" type="slidenum">
              <a:rPr lang="en-GB" smtClean="0"/>
              <a:pPr>
                <a:defRPr/>
              </a:pPr>
              <a:t>25</a:t>
            </a:fld>
            <a:endParaRPr lang="en-GB"/>
          </a:p>
        </p:txBody>
      </p:sp>
    </p:spTree>
    <p:extLst>
      <p:ext uri="{BB962C8B-B14F-4D97-AF65-F5344CB8AC3E}">
        <p14:creationId xmlns:p14="http://schemas.microsoft.com/office/powerpoint/2010/main" val="23184591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61FB8-E173-6AC7-050A-47CC24D824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6BC4F6-56BB-7CCE-7891-E7B06DC90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C5DBA9-91B8-E14C-4F7A-52F7E014F086}"/>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You can </a:t>
            </a:r>
            <a:r>
              <a:rPr lang="en-GB" sz="1200" kern="1200" dirty="0">
                <a:solidFill>
                  <a:schemeClr val="tx1"/>
                </a:solidFill>
                <a:effectLst/>
                <a:latin typeface="+mn-lt"/>
                <a:ea typeface="+mn-ea"/>
                <a:cs typeface="+mn-cs"/>
              </a:rPr>
              <a:t>buy a resource pack – My Reading and Writing Kit. This includes a handbook, frieze, Speed Sounds cards and handwriting practice.</a:t>
            </a:r>
          </a:p>
          <a:p>
            <a:endParaRPr lang="en-US" dirty="0"/>
          </a:p>
          <a:p>
            <a:endParaRPr lang="en-US" dirty="0"/>
          </a:p>
        </p:txBody>
      </p:sp>
      <p:sp>
        <p:nvSpPr>
          <p:cNvPr id="4" name="Slide Number Placeholder 3">
            <a:extLst>
              <a:ext uri="{FF2B5EF4-FFF2-40B4-BE49-F238E27FC236}">
                <a16:creationId xmlns:a16="http://schemas.microsoft.com/office/drawing/2014/main" id="{63C0E491-FA1C-F41C-8FC9-A0A35629A108}"/>
              </a:ext>
            </a:extLst>
          </p:cNvPr>
          <p:cNvSpPr>
            <a:spLocks noGrp="1"/>
          </p:cNvSpPr>
          <p:nvPr>
            <p:ph type="sldNum" sz="quarter" idx="5"/>
          </p:nvPr>
        </p:nvSpPr>
        <p:spPr/>
        <p:txBody>
          <a:bodyPr/>
          <a:lstStyle/>
          <a:p>
            <a:pPr>
              <a:defRPr/>
            </a:pPr>
            <a:fld id="{81A61AF0-59CC-4D82-B182-5DFC7F9ACF1F}" type="slidenum">
              <a:rPr lang="en-GB" smtClean="0"/>
              <a:pPr>
                <a:defRPr/>
              </a:pPr>
              <a:t>26</a:t>
            </a:fld>
            <a:endParaRPr lang="en-GB"/>
          </a:p>
        </p:txBody>
      </p:sp>
    </p:spTree>
    <p:extLst>
      <p:ext uri="{BB962C8B-B14F-4D97-AF65-F5344CB8AC3E}">
        <p14:creationId xmlns:p14="http://schemas.microsoft.com/office/powerpoint/2010/main" val="25016603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 2019, researchers in the United States looked at the impact of parents reading with their children.</a:t>
            </a:r>
          </a:p>
          <a:p>
            <a:r>
              <a:rPr lang="en-GB" sz="1200" kern="1200" dirty="0">
                <a:solidFill>
                  <a:schemeClr val="tx1"/>
                </a:solidFill>
                <a:effectLst/>
                <a:latin typeface="+mn-lt"/>
                <a:ea typeface="+mn-ea"/>
                <a:cs typeface="+mn-cs"/>
              </a:rPr>
              <a:t>Here’s how many words children would have heard by the time they were 5 years old. </a:t>
            </a:r>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27</a:t>
            </a:fld>
            <a:endParaRPr lang="en-US"/>
          </a:p>
        </p:txBody>
      </p:sp>
    </p:spTree>
    <p:extLst>
      <p:ext uri="{BB962C8B-B14F-4D97-AF65-F5344CB8AC3E}">
        <p14:creationId xmlns:p14="http://schemas.microsoft.com/office/powerpoint/2010/main" val="18008763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Children need plenty of back-and-forth interactions with adults from an early age.</a:t>
            </a:r>
          </a:p>
          <a:p>
            <a:r>
              <a:rPr lang="en-GB" sz="1200" kern="1200" dirty="0">
                <a:solidFill>
                  <a:schemeClr val="tx1"/>
                </a:solidFill>
                <a:effectLst/>
                <a:latin typeface="+mn-lt"/>
                <a:ea typeface="+mn-ea"/>
                <a:cs typeface="+mn-cs"/>
              </a:rPr>
              <a:t> </a:t>
            </a:r>
          </a:p>
          <a:p>
            <a:pPr lvl="0"/>
            <a:r>
              <a:rPr lang="en-GB" sz="1200" i="1" kern="1200" dirty="0">
                <a:solidFill>
                  <a:schemeClr val="tx1"/>
                </a:solidFill>
                <a:effectLst/>
                <a:latin typeface="+mn-lt"/>
                <a:ea typeface="+mn-ea"/>
                <a:cs typeface="+mn-cs"/>
              </a:rPr>
              <a:t>Read quote on slide: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number and quality of the conversations they have with adults and peers throughout the day in a language-rich environment is crucial.’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Do not limit your language. With plenty of repetition, children will start to use the language themselves.</a:t>
            </a:r>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28</a:t>
            </a:fld>
            <a:endParaRPr lang="en-US"/>
          </a:p>
        </p:txBody>
      </p:sp>
    </p:spTree>
    <p:extLst>
      <p:ext uri="{BB962C8B-B14F-4D97-AF65-F5344CB8AC3E}">
        <p14:creationId xmlns:p14="http://schemas.microsoft.com/office/powerpoint/2010/main" val="10650388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Plan the words you’ll use when you’re cooking: ingredients, heavy, light, knead, yeast, dough, temperature, moisture, creamy, whisk…</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Plan the words you’ll use when you go on walks: narrow, wide, curved, symmetrical, mottled, speckled, spiky, sharp, thorn…</a:t>
            </a:r>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29</a:t>
            </a:fld>
            <a:endParaRPr lang="en-US"/>
          </a:p>
        </p:txBody>
      </p:sp>
    </p:spTree>
    <p:extLst>
      <p:ext uri="{BB962C8B-B14F-4D97-AF65-F5344CB8AC3E}">
        <p14:creationId xmlns:p14="http://schemas.microsoft.com/office/powerpoint/2010/main" val="489130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3C49A-F455-003E-6B60-A07F962832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D62153-4FA4-AEC7-51F8-921EEA48CC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8240B3-11A3-AF01-D568-A361277D1A0C}"/>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What </a:t>
            </a:r>
            <a:r>
              <a:rPr lang="en-US" sz="1200" b="1" i="1" kern="1200" dirty="0">
                <a:solidFill>
                  <a:schemeClr val="tx1"/>
                </a:solidFill>
                <a:effectLst/>
                <a:latin typeface="+mn-lt"/>
                <a:ea typeface="+mn-ea"/>
                <a:cs typeface="+mn-cs"/>
              </a:rPr>
              <a:t>Read Write Inc.</a:t>
            </a:r>
            <a:r>
              <a:rPr lang="en-US" sz="1200" b="1" kern="1200" dirty="0">
                <a:solidFill>
                  <a:schemeClr val="tx1"/>
                </a:solidFill>
                <a:effectLst/>
                <a:latin typeface="+mn-lt"/>
                <a:ea typeface="+mn-ea"/>
                <a:cs typeface="+mn-cs"/>
              </a:rPr>
              <a:t> does is simple </a:t>
            </a:r>
            <a:r>
              <a:rPr lang="en-US" sz="1200" kern="1200" dirty="0">
                <a:solidFill>
                  <a:schemeClr val="tx1"/>
                </a:solidFill>
                <a:effectLst/>
                <a:latin typeface="+mn-lt"/>
                <a:ea typeface="+mn-ea"/>
                <a:cs typeface="+mn-cs"/>
              </a:rPr>
              <a:t>- we teach </a:t>
            </a:r>
            <a:r>
              <a:rPr lang="en-US" dirty="0"/>
              <a:t>children to read and write sounds</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(click),</a:t>
            </a:r>
            <a:r>
              <a:rPr lang="en-US" sz="1200" kern="1200" dirty="0">
                <a:solidFill>
                  <a:schemeClr val="tx1"/>
                </a:solidFill>
                <a:effectLst/>
                <a:latin typeface="+mn-lt"/>
                <a:ea typeface="+mn-ea"/>
                <a:cs typeface="+mn-cs"/>
              </a:rPr>
              <a:t> children </a:t>
            </a:r>
            <a:r>
              <a:rPr lang="en-US" sz="1200" kern="1200" dirty="0" err="1">
                <a:solidFill>
                  <a:schemeClr val="tx1"/>
                </a:solidFill>
                <a:effectLst/>
                <a:latin typeface="+mn-lt"/>
                <a:ea typeface="+mn-ea"/>
                <a:cs typeface="+mn-cs"/>
              </a:rPr>
              <a:t>practise</a:t>
            </a:r>
            <a:r>
              <a:rPr lang="en-US" sz="1200" kern="1200" dirty="0">
                <a:solidFill>
                  <a:schemeClr val="tx1"/>
                </a:solidFill>
                <a:effectLst/>
                <a:latin typeface="+mn-lt"/>
                <a:ea typeface="+mn-ea"/>
                <a:cs typeface="+mn-cs"/>
              </a:rPr>
              <a:t> reading and spelling words containing these sounds (</a:t>
            </a:r>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then we give children decodable books </a:t>
            </a:r>
            <a:r>
              <a:rPr lang="en-US" sz="1200" i="1"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containing sounds and words they can read. </a:t>
            </a:r>
          </a:p>
          <a:p>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They read each Storybook three times at school and again with you at home. </a:t>
            </a:r>
            <a:endParaRPr lang="en-GB" dirty="0">
              <a:effectLst/>
            </a:endParaRPr>
          </a:p>
          <a:p>
            <a:pPr lvl="0"/>
            <a:r>
              <a:rPr lang="en-US" sz="1200" kern="1200" dirty="0">
                <a:solidFill>
                  <a:schemeClr val="tx1"/>
                </a:solidFill>
                <a:effectLst/>
                <a:latin typeface="+mn-lt"/>
                <a:ea typeface="+mn-ea"/>
                <a:cs typeface="+mn-cs"/>
              </a:rPr>
              <a:t>On each reading, children’s fluency increases and the more they can focus on what the story is about.</a:t>
            </a:r>
            <a:endParaRPr lang="en-GB" dirty="0">
              <a:effectLst/>
            </a:endParaRPr>
          </a:p>
          <a:p>
            <a:pPr lvl="0"/>
            <a:r>
              <a:rPr lang="en-US" sz="1200" kern="1200" dirty="0">
                <a:solidFill>
                  <a:schemeClr val="tx1"/>
                </a:solidFill>
                <a:effectLst/>
                <a:latin typeface="+mn-lt"/>
                <a:ea typeface="+mn-ea"/>
                <a:cs typeface="+mn-cs"/>
              </a:rPr>
              <a:t>Children also learn to spell the words they have been reading and develop their ideas into sentences so that they can write about the Storybooks they read.</a:t>
            </a:r>
            <a:endParaRPr lang="en-GB" dirty="0">
              <a:effectLst/>
            </a:endParaRPr>
          </a:p>
          <a:p>
            <a:r>
              <a:rPr lang="en-US" sz="1200" kern="1200" dirty="0">
                <a:solidFill>
                  <a:schemeClr val="tx1"/>
                </a:solidFill>
                <a:effectLst/>
                <a:latin typeface="+mn-lt"/>
                <a:ea typeface="+mn-ea"/>
                <a:cs typeface="+mn-cs"/>
              </a:rPr>
              <a:t> </a:t>
            </a:r>
            <a:endParaRPr lang="en-GB" dirty="0">
              <a:effectLst/>
            </a:endParaRPr>
          </a:p>
          <a:p>
            <a:pPr lvl="0"/>
            <a:r>
              <a:rPr lang="en-US" sz="1200" kern="1200" dirty="0">
                <a:solidFill>
                  <a:schemeClr val="tx1"/>
                </a:solidFill>
                <a:effectLst/>
                <a:latin typeface="+mn-lt"/>
                <a:ea typeface="+mn-ea"/>
                <a:cs typeface="+mn-cs"/>
              </a:rPr>
              <a:t>Alongside this we read stories </a:t>
            </a:r>
            <a:r>
              <a:rPr lang="en-US" sz="1200" b="1" kern="1200" dirty="0">
                <a:solidFill>
                  <a:schemeClr val="tx1"/>
                </a:solidFill>
                <a:effectLst/>
                <a:latin typeface="+mn-lt"/>
                <a:ea typeface="+mn-ea"/>
                <a:cs typeface="+mn-cs"/>
              </a:rPr>
              <a:t>to</a:t>
            </a:r>
            <a:r>
              <a:rPr lang="en-US" sz="1200" kern="1200" dirty="0">
                <a:solidFill>
                  <a:schemeClr val="tx1"/>
                </a:solidFill>
                <a:effectLst/>
                <a:latin typeface="+mn-lt"/>
                <a:ea typeface="+mn-ea"/>
                <a:cs typeface="+mn-cs"/>
              </a:rPr>
              <a:t> children: </a:t>
            </a:r>
            <a:r>
              <a:rPr lang="en-US" sz="1200" i="1" kern="1200" dirty="0">
                <a:solidFill>
                  <a:schemeClr val="tx1"/>
                </a:solidFill>
                <a:effectLst/>
                <a:latin typeface="+mn-lt"/>
                <a:ea typeface="+mn-ea"/>
                <a:cs typeface="+mn-cs"/>
              </a:rPr>
              <a:t>(click)</a:t>
            </a:r>
            <a:r>
              <a:rPr lang="en-US" sz="1200" kern="1200" dirty="0">
                <a:solidFill>
                  <a:schemeClr val="tx1"/>
                </a:solidFill>
                <a:effectLst/>
                <a:latin typeface="+mn-lt"/>
                <a:ea typeface="+mn-ea"/>
                <a:cs typeface="+mn-cs"/>
              </a:rPr>
              <a:t> stories they cannot yet read for themselves</a:t>
            </a:r>
            <a:endParaRPr lang="en-GB" sz="1200" kern="1200" dirty="0">
              <a:solidFill>
                <a:schemeClr val="tx1"/>
              </a:solidFill>
              <a:effectLst/>
              <a:latin typeface="+mn-lt"/>
              <a:ea typeface="+mn-ea"/>
              <a:cs typeface="+mn-cs"/>
            </a:endParaRPr>
          </a:p>
          <a:p>
            <a:endParaRPr lang="en-US" b="1" dirty="0">
              <a:ea typeface="Calibri"/>
              <a:cs typeface="Calibri"/>
            </a:endParaRPr>
          </a:p>
          <a:p>
            <a:pPr lvl="0"/>
            <a:endParaRPr lang="en-GB" sz="1200" kern="1200" dirty="0">
              <a:solidFill>
                <a:schemeClr val="tx1"/>
              </a:solidFill>
              <a:effectLst/>
              <a:latin typeface="+mn-lt"/>
              <a:ea typeface="+mn-ea"/>
              <a:cs typeface="+mn-cs"/>
            </a:endParaRPr>
          </a:p>
          <a:p>
            <a:endParaRPr lang="en-US" dirty="0"/>
          </a:p>
          <a:p>
            <a:endParaRPr lang="en-GB" sz="1200" dirty="0">
              <a:effectLst/>
              <a:latin typeface="Arial"/>
              <a:ea typeface="Calibri"/>
              <a:cs typeface="Arial"/>
            </a:endParaRPr>
          </a:p>
        </p:txBody>
      </p:sp>
      <p:sp>
        <p:nvSpPr>
          <p:cNvPr id="4" name="Slide Number Placeholder 3">
            <a:extLst>
              <a:ext uri="{FF2B5EF4-FFF2-40B4-BE49-F238E27FC236}">
                <a16:creationId xmlns:a16="http://schemas.microsoft.com/office/drawing/2014/main" id="{B8CBC8E9-DEE4-C7F9-ECF0-78584DB1F7C4}"/>
              </a:ext>
            </a:extLst>
          </p:cNvPr>
          <p:cNvSpPr>
            <a:spLocks noGrp="1"/>
          </p:cNvSpPr>
          <p:nvPr>
            <p:ph type="sldNum" sz="quarter" idx="5"/>
          </p:nvPr>
        </p:nvSpPr>
        <p:spPr/>
        <p:txBody>
          <a:bodyPr/>
          <a:lstStyle/>
          <a:p>
            <a:pPr>
              <a:defRPr/>
            </a:pPr>
            <a:fld id="{81A61AF0-59CC-4D82-B182-5DFC7F9ACF1F}" type="slidenum">
              <a:rPr lang="en-GB" smtClean="0"/>
              <a:pPr>
                <a:defRPr/>
              </a:pPr>
              <a:t>3</a:t>
            </a:fld>
            <a:endParaRPr lang="en-GB"/>
          </a:p>
        </p:txBody>
      </p:sp>
    </p:spTree>
    <p:extLst>
      <p:ext uri="{BB962C8B-B14F-4D97-AF65-F5344CB8AC3E}">
        <p14:creationId xmlns:p14="http://schemas.microsoft.com/office/powerpoint/2010/main" val="35817854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Think about </a:t>
            </a:r>
            <a:r>
              <a:rPr lang="en-GB" sz="1200" kern="1200" dirty="0">
                <a:solidFill>
                  <a:schemeClr val="tx1"/>
                </a:solidFill>
                <a:effectLst/>
                <a:latin typeface="+mn-lt"/>
                <a:ea typeface="+mn-ea"/>
                <a:cs typeface="+mn-cs"/>
              </a:rPr>
              <a:t>choosing </a:t>
            </a:r>
            <a:r>
              <a:rPr lang="en-GB" sz="1200" b="1" kern="1200" dirty="0">
                <a:solidFill>
                  <a:schemeClr val="tx1"/>
                </a:solidFill>
                <a:effectLst/>
                <a:latin typeface="+mn-lt"/>
                <a:ea typeface="+mn-ea"/>
                <a:cs typeface="+mn-cs"/>
              </a:rPr>
              <a:t>‘old and gold</a:t>
            </a:r>
            <a:r>
              <a:rPr lang="en-GB" sz="1200" kern="1200" dirty="0">
                <a:solidFill>
                  <a:schemeClr val="tx1"/>
                </a:solidFill>
                <a:effectLst/>
                <a:latin typeface="+mn-lt"/>
                <a:ea typeface="+mn-ea"/>
                <a:cs typeface="+mn-cs"/>
              </a:rPr>
              <a:t>’ stories, but also the </a:t>
            </a:r>
            <a:r>
              <a:rPr lang="en-GB" sz="1200" i="1" kern="1200" dirty="0">
                <a:solidFill>
                  <a:schemeClr val="tx1"/>
                </a:solidFill>
                <a:effectLst/>
                <a:latin typeface="+mn-lt"/>
                <a:ea typeface="+mn-ea"/>
                <a:cs typeface="+mn-cs"/>
              </a:rPr>
              <a:t>(click) </a:t>
            </a:r>
            <a:r>
              <a:rPr lang="en-GB" sz="1200" b="1" kern="1200" dirty="0">
                <a:solidFill>
                  <a:schemeClr val="tx1"/>
                </a:solidFill>
                <a:effectLst/>
                <a:latin typeface="+mn-lt"/>
                <a:ea typeface="+mn-ea"/>
                <a:cs typeface="+mn-cs"/>
              </a:rPr>
              <a:t>‘new and bold’.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30</a:t>
            </a:fld>
            <a:endParaRPr lang="en-US"/>
          </a:p>
        </p:txBody>
      </p:sp>
    </p:spTree>
    <p:extLst>
      <p:ext uri="{BB962C8B-B14F-4D97-AF65-F5344CB8AC3E}">
        <p14:creationId xmlns:p14="http://schemas.microsoft.com/office/powerpoint/2010/main" val="1267302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share your love and enthusiasm for the story. </a:t>
            </a:r>
          </a:p>
          <a:p>
            <a:r>
              <a:rPr lang="en-GB" sz="1200" kern="1200" dirty="0">
                <a:solidFill>
                  <a:schemeClr val="tx1"/>
                </a:solidFill>
                <a:effectLst/>
                <a:latin typeface="+mn-lt"/>
                <a:ea typeface="+mn-ea"/>
                <a:cs typeface="+mn-cs"/>
              </a:rPr>
              <a:t>If you don’t truly love the story, the children won’t either.</a:t>
            </a:r>
          </a:p>
          <a:p>
            <a:r>
              <a:rPr lang="en-GB" sz="1200" kern="1200" dirty="0">
                <a:solidFill>
                  <a:schemeClr val="tx1"/>
                </a:solidFill>
                <a:effectLst/>
                <a:latin typeface="+mn-lt"/>
                <a:ea typeface="+mn-ea"/>
                <a:cs typeface="+mn-cs"/>
              </a:rPr>
              <a:t>Introduce it as a treasure!</a:t>
            </a:r>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31</a:t>
            </a:fld>
            <a:endParaRPr lang="en-US"/>
          </a:p>
        </p:txBody>
      </p:sp>
    </p:spTree>
    <p:extLst>
      <p:ext uri="{BB962C8B-B14F-4D97-AF65-F5344CB8AC3E}">
        <p14:creationId xmlns:p14="http://schemas.microsoft.com/office/powerpoint/2010/main" val="26025367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Being read to</a:t>
            </a:r>
            <a:r>
              <a:rPr lang="en-GB" sz="1200" kern="1200" dirty="0">
                <a:solidFill>
                  <a:schemeClr val="tx1"/>
                </a:solidFill>
                <a:effectLst/>
                <a:latin typeface="+mn-lt"/>
                <a:ea typeface="+mn-ea"/>
                <a:cs typeface="+mn-cs"/>
              </a:rPr>
              <a:t> is the most powerful predictor of a child’s future reading comprehension.</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Every child has a right to a story every day.</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Reading stories to children isn’t an optional extra to fit in if there’s time; it is transformational.</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Let’s read aloud books to children with love, confidence and enjoyment - every day.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Let’s do everything we can to ensure all children get the reading habit early.</a:t>
            </a:r>
          </a:p>
          <a:p>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32</a:t>
            </a:fld>
            <a:endParaRPr lang="en-US"/>
          </a:p>
        </p:txBody>
      </p:sp>
    </p:spTree>
    <p:extLst>
      <p:ext uri="{BB962C8B-B14F-4D97-AF65-F5344CB8AC3E}">
        <p14:creationId xmlns:p14="http://schemas.microsoft.com/office/powerpoint/2010/main" val="19898503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2F24E-27DE-F407-EFC7-4BE220ACEF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D6D84-A063-7EB5-3271-CA5578FAB6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22ABD1-3262-3929-54C1-5D06E5F21F1E}"/>
              </a:ext>
            </a:extLst>
          </p:cNvPr>
          <p:cNvSpPr>
            <a:spLocks noGrp="1"/>
          </p:cNvSpPr>
          <p:nvPr>
            <p:ph type="body" idx="1"/>
          </p:nvPr>
        </p:nvSpPr>
        <p:spPr/>
        <p:txBody>
          <a:bodyPr/>
          <a:lstStyle/>
          <a:p>
            <a:r>
              <a:rPr lang="en-US" dirty="0"/>
              <a:t>We will run regular bitesize meetings to look at each of these in more detail.</a:t>
            </a:r>
          </a:p>
          <a:p>
            <a:pPr marL="0" marR="0" indent="0" algn="l" defTabSz="457200" rtl="0" eaLnBrk="1" fontAlgn="auto" latinLnBrk="0" hangingPunct="1">
              <a:lnSpc>
                <a:spcPct val="100000"/>
              </a:lnSpc>
              <a:spcBef>
                <a:spcPts val="0"/>
              </a:spcBef>
              <a:spcAft>
                <a:spcPts val="0"/>
              </a:spcAft>
              <a:buClrTx/>
              <a:buSzTx/>
              <a:buFontTx/>
              <a:buNone/>
              <a:tabLst/>
              <a:defRPr/>
            </a:pPr>
            <a:endParaRPr lang="en-GB" i="1" baseline="0" dirty="0">
              <a:latin typeface="Times New Roman" charset="0"/>
            </a:endParaRPr>
          </a:p>
        </p:txBody>
      </p:sp>
      <p:sp>
        <p:nvSpPr>
          <p:cNvPr id="4" name="Slide Number Placeholder 3">
            <a:extLst>
              <a:ext uri="{FF2B5EF4-FFF2-40B4-BE49-F238E27FC236}">
                <a16:creationId xmlns:a16="http://schemas.microsoft.com/office/drawing/2014/main" id="{1DED65E5-A64B-8B07-51BF-6B8776A666C7}"/>
              </a:ext>
            </a:extLst>
          </p:cNvPr>
          <p:cNvSpPr>
            <a:spLocks noGrp="1"/>
          </p:cNvSpPr>
          <p:nvPr>
            <p:ph type="sldNum" sz="quarter" idx="5"/>
          </p:nvPr>
        </p:nvSpPr>
        <p:spPr/>
        <p:txBody>
          <a:bodyPr/>
          <a:lstStyle/>
          <a:p>
            <a:fld id="{AC167F53-BA33-7E40-958D-01A6607E9B7A}" type="slidenum">
              <a:rPr lang="en-US" smtClean="0"/>
              <a:t>33</a:t>
            </a:fld>
            <a:endParaRPr lang="en-US"/>
          </a:p>
        </p:txBody>
      </p:sp>
    </p:spTree>
    <p:extLst>
      <p:ext uri="{BB962C8B-B14F-4D97-AF65-F5344CB8AC3E}">
        <p14:creationId xmlns:p14="http://schemas.microsoft.com/office/powerpoint/2010/main" val="25560125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26B66-3CC9-114C-5925-BCFAE46F8C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1318C3-0270-2F78-0B62-1595354D17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2C5D38-541D-7E07-562F-DD0692E2E54B}"/>
              </a:ext>
            </a:extLst>
          </p:cNvPr>
          <p:cNvSpPr>
            <a:spLocks noGrp="1"/>
          </p:cNvSpPr>
          <p:nvPr>
            <p:ph type="body" idx="1"/>
          </p:nvPr>
        </p:nvSpPr>
        <p:spPr/>
        <p:txBody>
          <a:bodyPr/>
          <a:lstStyle/>
          <a:p>
            <a:r>
              <a:rPr lang="en-US" dirty="0"/>
              <a:t>Watch video tutorials on the Ruth Miskin website to help you to understand more about Phonics, Read Write Inc. and how to </a:t>
            </a:r>
            <a:r>
              <a:rPr lang="en-US" dirty="0" err="1"/>
              <a:t>practise</a:t>
            </a:r>
            <a:r>
              <a:rPr lang="en-US" dirty="0"/>
              <a:t> reading and writing with your child at home.</a:t>
            </a:r>
          </a:p>
          <a:p>
            <a:r>
              <a:rPr lang="en-US" dirty="0"/>
              <a:t>There is also a handy ‘Using the Virtual Classroom’ film.</a:t>
            </a:r>
          </a:p>
          <a:p>
            <a:endParaRPr lang="en-US" dirty="0"/>
          </a:p>
        </p:txBody>
      </p:sp>
      <p:sp>
        <p:nvSpPr>
          <p:cNvPr id="4" name="Slide Number Placeholder 3">
            <a:extLst>
              <a:ext uri="{FF2B5EF4-FFF2-40B4-BE49-F238E27FC236}">
                <a16:creationId xmlns:a16="http://schemas.microsoft.com/office/drawing/2014/main" id="{A72AFB39-521B-B301-F64C-6B228EC2809F}"/>
              </a:ext>
            </a:extLst>
          </p:cNvPr>
          <p:cNvSpPr>
            <a:spLocks noGrp="1"/>
          </p:cNvSpPr>
          <p:nvPr>
            <p:ph type="sldNum" sz="quarter" idx="5"/>
          </p:nvPr>
        </p:nvSpPr>
        <p:spPr/>
        <p:txBody>
          <a:bodyPr/>
          <a:lstStyle/>
          <a:p>
            <a:fld id="{AC167F53-BA33-7E40-958D-01A6607E9B7A}" type="slidenum">
              <a:rPr lang="en-US" smtClean="0"/>
              <a:t>34</a:t>
            </a:fld>
            <a:endParaRPr lang="en-US"/>
          </a:p>
        </p:txBody>
      </p:sp>
    </p:spTree>
    <p:extLst>
      <p:ext uri="{BB962C8B-B14F-4D97-AF65-F5344CB8AC3E}">
        <p14:creationId xmlns:p14="http://schemas.microsoft.com/office/powerpoint/2010/main" val="615952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FE7D0-440B-6A27-214D-7BDDC944A2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5C1943-A44D-76B6-5768-B9A91F9EA3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B8B0F4-E9F1-E983-ADE5-4896BB319683}"/>
              </a:ext>
            </a:extLst>
          </p:cNvPr>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i="1" baseline="0" dirty="0">
              <a:latin typeface="Times New Roman" charset="0"/>
            </a:endParaRPr>
          </a:p>
        </p:txBody>
      </p:sp>
      <p:sp>
        <p:nvSpPr>
          <p:cNvPr id="4" name="Slide Number Placeholder 3">
            <a:extLst>
              <a:ext uri="{FF2B5EF4-FFF2-40B4-BE49-F238E27FC236}">
                <a16:creationId xmlns:a16="http://schemas.microsoft.com/office/drawing/2014/main" id="{685EC731-FC26-5410-D71D-75010712149F}"/>
              </a:ext>
            </a:extLst>
          </p:cNvPr>
          <p:cNvSpPr>
            <a:spLocks noGrp="1"/>
          </p:cNvSpPr>
          <p:nvPr>
            <p:ph type="sldNum" sz="quarter" idx="5"/>
          </p:nvPr>
        </p:nvSpPr>
        <p:spPr/>
        <p:txBody>
          <a:bodyPr/>
          <a:lstStyle/>
          <a:p>
            <a:fld id="{AC167F53-BA33-7E40-958D-01A6607E9B7A}" type="slidenum">
              <a:rPr lang="en-US" smtClean="0"/>
              <a:t>35</a:t>
            </a:fld>
            <a:endParaRPr lang="en-US"/>
          </a:p>
        </p:txBody>
      </p:sp>
    </p:spTree>
    <p:extLst>
      <p:ext uri="{BB962C8B-B14F-4D97-AF65-F5344CB8AC3E}">
        <p14:creationId xmlns:p14="http://schemas.microsoft.com/office/powerpoint/2010/main" val="15956644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758ED-F4EA-2397-185A-C5312139DB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2A8184-6461-8929-1830-6637B2EFD3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35411A-63E2-D5FF-0ABA-CEDC90739990}"/>
              </a:ext>
            </a:extLst>
          </p:cNvPr>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i="1" baseline="0" dirty="0">
              <a:latin typeface="Times New Roman" charset="0"/>
            </a:endParaRPr>
          </a:p>
        </p:txBody>
      </p:sp>
      <p:sp>
        <p:nvSpPr>
          <p:cNvPr id="4" name="Slide Number Placeholder 3">
            <a:extLst>
              <a:ext uri="{FF2B5EF4-FFF2-40B4-BE49-F238E27FC236}">
                <a16:creationId xmlns:a16="http://schemas.microsoft.com/office/drawing/2014/main" id="{FD92DF8A-79DB-4298-9BEC-DEF1B364C025}"/>
              </a:ext>
            </a:extLst>
          </p:cNvPr>
          <p:cNvSpPr>
            <a:spLocks noGrp="1"/>
          </p:cNvSpPr>
          <p:nvPr>
            <p:ph type="sldNum" sz="quarter" idx="5"/>
          </p:nvPr>
        </p:nvSpPr>
        <p:spPr/>
        <p:txBody>
          <a:bodyPr/>
          <a:lstStyle/>
          <a:p>
            <a:fld id="{AC167F53-BA33-7E40-958D-01A6607E9B7A}" type="slidenum">
              <a:rPr lang="en-US" smtClean="0"/>
              <a:t>36</a:t>
            </a:fld>
            <a:endParaRPr lang="en-US"/>
          </a:p>
        </p:txBody>
      </p:sp>
    </p:spTree>
    <p:extLst>
      <p:ext uri="{BB962C8B-B14F-4D97-AF65-F5344CB8AC3E}">
        <p14:creationId xmlns:p14="http://schemas.microsoft.com/office/powerpoint/2010/main" val="41546959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EECAA-5201-1F83-9F50-4A92AE7BB5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E07EFB-0798-D6C9-EFDB-BF3FB99C16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257C64-8A52-2CE5-65D2-52EA39A297DF}"/>
              </a:ext>
            </a:extLst>
          </p:cNvPr>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i="1" baseline="0" dirty="0">
              <a:latin typeface="Times New Roman" charset="0"/>
            </a:endParaRPr>
          </a:p>
        </p:txBody>
      </p:sp>
      <p:sp>
        <p:nvSpPr>
          <p:cNvPr id="4" name="Slide Number Placeholder 3">
            <a:extLst>
              <a:ext uri="{FF2B5EF4-FFF2-40B4-BE49-F238E27FC236}">
                <a16:creationId xmlns:a16="http://schemas.microsoft.com/office/drawing/2014/main" id="{244AE871-E8D8-5484-A47C-72447EA0BF3D}"/>
              </a:ext>
            </a:extLst>
          </p:cNvPr>
          <p:cNvSpPr>
            <a:spLocks noGrp="1"/>
          </p:cNvSpPr>
          <p:nvPr>
            <p:ph type="sldNum" sz="quarter" idx="5"/>
          </p:nvPr>
        </p:nvSpPr>
        <p:spPr/>
        <p:txBody>
          <a:bodyPr/>
          <a:lstStyle/>
          <a:p>
            <a:fld id="{AC167F53-BA33-7E40-958D-01A6607E9B7A}" type="slidenum">
              <a:rPr lang="en-US" smtClean="0"/>
              <a:t>37</a:t>
            </a:fld>
            <a:endParaRPr lang="en-US"/>
          </a:p>
        </p:txBody>
      </p:sp>
    </p:spTree>
    <p:extLst>
      <p:ext uri="{BB962C8B-B14F-4D97-AF65-F5344CB8AC3E}">
        <p14:creationId xmlns:p14="http://schemas.microsoft.com/office/powerpoint/2010/main" val="13297467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C2AD0-5784-F4C4-1491-185B54524B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91A83D-5D45-84EF-A968-AE153423DB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9A2182-1CC3-B4FB-112C-4C1674459C85}"/>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mn-ea"/>
                <a:cs typeface="+mn-cs"/>
              </a:rPr>
              <a:t>Remember…you all have the power to change outcomes for your children.</a:t>
            </a:r>
            <a:endParaRPr lang="en-US" dirty="0">
              <a:solidFill>
                <a:srgbClr val="FF0000"/>
              </a:solidFill>
            </a:endParaRPr>
          </a:p>
          <a:p>
            <a:endParaRPr lang="en-US" dirty="0"/>
          </a:p>
        </p:txBody>
      </p:sp>
      <p:sp>
        <p:nvSpPr>
          <p:cNvPr id="4" name="Slide Number Placeholder 3">
            <a:extLst>
              <a:ext uri="{FF2B5EF4-FFF2-40B4-BE49-F238E27FC236}">
                <a16:creationId xmlns:a16="http://schemas.microsoft.com/office/drawing/2014/main" id="{23A59E9D-17EE-88C1-67F6-9F9F0872C8D0}"/>
              </a:ext>
            </a:extLst>
          </p:cNvPr>
          <p:cNvSpPr>
            <a:spLocks noGrp="1"/>
          </p:cNvSpPr>
          <p:nvPr>
            <p:ph type="sldNum" sz="quarter" idx="5"/>
          </p:nvPr>
        </p:nvSpPr>
        <p:spPr/>
        <p:txBody>
          <a:bodyPr/>
          <a:lstStyle/>
          <a:p>
            <a:fld id="{AC167F53-BA33-7E40-958D-01A6607E9B7A}" type="slidenum">
              <a:rPr lang="en-US" smtClean="0"/>
              <a:t>38</a:t>
            </a:fld>
            <a:endParaRPr lang="en-US"/>
          </a:p>
        </p:txBody>
      </p:sp>
    </p:spTree>
    <p:extLst>
      <p:ext uri="{BB962C8B-B14F-4D97-AF65-F5344CB8AC3E}">
        <p14:creationId xmlns:p14="http://schemas.microsoft.com/office/powerpoint/2010/main" val="347263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Phonics is for children in Reception, Y1 and Y2 who are learning to read.</a:t>
            </a:r>
            <a:endParaRPr lang="en-US" dirty="0">
              <a:ea typeface="Calibri"/>
              <a:cs typeface="Calibri"/>
            </a:endParaRPr>
          </a:p>
          <a:p>
            <a:r>
              <a:rPr lang="en-US" dirty="0"/>
              <a:t>Phonics is also for children in Y3 and Y4 who haven’t met the KS1 reading expectations</a:t>
            </a:r>
            <a:r>
              <a:rPr lang="en-US" i="1" dirty="0"/>
              <a:t>.</a:t>
            </a:r>
            <a:endParaRPr lang="en-US" dirty="0"/>
          </a:p>
          <a:p>
            <a:endParaRPr lang="en-US" dirty="0"/>
          </a:p>
          <a:p>
            <a:r>
              <a:rPr lang="en-US" dirty="0"/>
              <a:t>Fresh Start is for children in Years 5 and 6, who are need extra practice to learn to read.</a:t>
            </a:r>
          </a:p>
          <a:p>
            <a:r>
              <a:rPr lang="en-US" dirty="0"/>
              <a:t>We want to to make sure they catch up quickly and leave our school a reader.</a:t>
            </a:r>
          </a:p>
          <a:p>
            <a:endParaRPr lang="en-US" dirty="0"/>
          </a:p>
          <a:p>
            <a:r>
              <a:rPr lang="en-US" dirty="0"/>
              <a:t>Fresh Start is structured in the same way as the Phonics programme, but uses age-appropriate texts.</a:t>
            </a:r>
          </a:p>
          <a:p>
            <a:endParaRPr lang="en-US" dirty="0">
              <a:ea typeface="Calibri"/>
              <a:cs typeface="Calibri"/>
            </a:endParaRPr>
          </a:p>
          <a:p>
            <a:pPr lvl="0"/>
            <a:endParaRPr lang="en-US" sz="1200" kern="1200" dirty="0">
              <a:solidFill>
                <a:schemeClr val="tx1"/>
              </a:solidFill>
              <a:effectLst/>
              <a:latin typeface="+mn-lt"/>
              <a:ea typeface="+mn-ea"/>
              <a:cs typeface="+mn-cs"/>
            </a:endParaRPr>
          </a:p>
          <a:p>
            <a:endParaRPr lang="en-US" dirty="0">
              <a:ea typeface="Calibri"/>
              <a:cs typeface="Calibri"/>
            </a:endParaRPr>
          </a:p>
          <a:p>
            <a:endParaRPr lang="en-GB" sz="1200" dirty="0">
              <a:effectLst/>
              <a:latin typeface="Arial"/>
              <a:ea typeface="Calibri"/>
              <a:cs typeface="Arial"/>
            </a:endParaRPr>
          </a:p>
        </p:txBody>
      </p:sp>
      <p:sp>
        <p:nvSpPr>
          <p:cNvPr id="4" name="Slide Number Placeholder 3"/>
          <p:cNvSpPr>
            <a:spLocks noGrp="1"/>
          </p:cNvSpPr>
          <p:nvPr>
            <p:ph type="sldNum" sz="quarter" idx="5"/>
          </p:nvPr>
        </p:nvSpPr>
        <p:spPr/>
        <p:txBody>
          <a:bodyPr/>
          <a:lstStyle/>
          <a:p>
            <a:pPr>
              <a:defRPr/>
            </a:pPr>
            <a:fld id="{81A61AF0-59CC-4D82-B182-5DFC7F9ACF1F}" type="slidenum">
              <a:rPr lang="en-GB" smtClean="0"/>
              <a:pPr>
                <a:defRPr/>
              </a:pPr>
              <a:t>4</a:t>
            </a:fld>
            <a:endParaRPr lang="en-GB"/>
          </a:p>
        </p:txBody>
      </p:sp>
    </p:spTree>
    <p:extLst>
      <p:ext uri="{BB962C8B-B14F-4D97-AF65-F5344CB8AC3E}">
        <p14:creationId xmlns:p14="http://schemas.microsoft.com/office/powerpoint/2010/main" val="570773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C75AF-C0AD-5041-D21C-C1CD0E5A33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04A27B-DC9B-F955-EDE7-93C8B296AD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ADBF72-3634-A404-222E-BC987919D35D}"/>
              </a:ext>
            </a:extLst>
          </p:cNvPr>
          <p:cNvSpPr>
            <a:spLocks noGrp="1"/>
          </p:cNvSpPr>
          <p:nvPr>
            <p:ph type="body" idx="1"/>
          </p:nvPr>
        </p:nvSpPr>
        <p:spPr/>
        <p:txBody>
          <a:bodyPr/>
          <a:lstStyle/>
          <a:p>
            <a:pPr>
              <a:spcBef>
                <a:spcPts val="0"/>
              </a:spcBef>
              <a:spcAft>
                <a:spcPts val="0"/>
              </a:spcAft>
            </a:pPr>
            <a:r>
              <a:rPr lang="en-US" dirty="0"/>
              <a:t>In the same way as children learning to swim, play the violin or learn tai </a:t>
            </a:r>
            <a:r>
              <a:rPr lang="en-US" dirty="0" err="1"/>
              <a:t>kwondo</a:t>
            </a:r>
            <a:r>
              <a:rPr lang="en-US" dirty="0"/>
              <a:t>, while your children are learning to read, they work in progress groups to master each level of phonics and reading.</a:t>
            </a:r>
          </a:p>
          <a:p>
            <a:pPr>
              <a:spcBef>
                <a:spcPts val="0"/>
              </a:spcBef>
              <a:spcAft>
                <a:spcPts val="0"/>
              </a:spcAft>
            </a:pPr>
            <a:endParaRPr lang="en-US" dirty="0">
              <a:ea typeface="Calibri"/>
              <a:cs typeface="Calibri"/>
            </a:endParaRPr>
          </a:p>
          <a:p>
            <a:pPr>
              <a:spcBef>
                <a:spcPts val="0"/>
              </a:spcBef>
              <a:spcAft>
                <a:spcPts val="0"/>
              </a:spcAft>
            </a:pPr>
            <a:r>
              <a:rPr lang="en-US" dirty="0"/>
              <a:t>Children work in these progress group for one hour each day. This means they are learning at their ‘challenge’ level for five hours a week. (Reception children build up to this throughout the year).</a:t>
            </a:r>
            <a:endParaRPr lang="en-US" dirty="0">
              <a:ea typeface="Calibri"/>
              <a:cs typeface="Calibri"/>
            </a:endParaRPr>
          </a:p>
          <a:p>
            <a:pPr>
              <a:spcBef>
                <a:spcPts val="0"/>
              </a:spcBef>
              <a:spcAft>
                <a:spcPts val="0"/>
              </a:spcAft>
            </a:pPr>
            <a:endParaRPr lang="en-US" dirty="0">
              <a:ea typeface="Calibri"/>
              <a:cs typeface="Calibri"/>
            </a:endParaRPr>
          </a:p>
          <a:p>
            <a:pPr>
              <a:spcBef>
                <a:spcPts val="0"/>
              </a:spcBef>
              <a:spcAft>
                <a:spcPts val="0"/>
              </a:spcAft>
            </a:pPr>
            <a:r>
              <a:rPr lang="en-US" dirty="0"/>
              <a:t>As the reading leader, I assess and re-group the children every half-term.</a:t>
            </a:r>
          </a:p>
          <a:p>
            <a:pPr>
              <a:spcBef>
                <a:spcPts val="0"/>
              </a:spcBef>
              <a:spcAft>
                <a:spcPts val="0"/>
              </a:spcAft>
            </a:pPr>
            <a:r>
              <a:rPr lang="en-US" dirty="0"/>
              <a:t>This allows us to whisk children through the phonic stages as quickly as possible.</a:t>
            </a:r>
            <a:endParaRPr lang="en-US" dirty="0">
              <a:ea typeface="Calibri"/>
              <a:cs typeface="Calibri"/>
            </a:endParaRPr>
          </a:p>
          <a:p>
            <a:pPr>
              <a:spcBef>
                <a:spcPts val="0"/>
              </a:spcBef>
              <a:spcAft>
                <a:spcPts val="0"/>
              </a:spcAft>
            </a:pPr>
            <a:endParaRPr lang="en-US" sz="1200" b="0" i="0" u="none" strike="noStrike" kern="1200" dirty="0">
              <a:solidFill>
                <a:schemeClr val="tx1"/>
              </a:solidFill>
              <a:effectLst/>
              <a:latin typeface="+mn-lt"/>
              <a:cs typeface="Calibri"/>
            </a:endParaRPr>
          </a:p>
        </p:txBody>
      </p:sp>
      <p:sp>
        <p:nvSpPr>
          <p:cNvPr id="4" name="Slide Number Placeholder 3">
            <a:extLst>
              <a:ext uri="{FF2B5EF4-FFF2-40B4-BE49-F238E27FC236}">
                <a16:creationId xmlns:a16="http://schemas.microsoft.com/office/drawing/2014/main" id="{03B1F3E4-EF7E-47B5-4D02-D5D129F6591F}"/>
              </a:ext>
            </a:extLst>
          </p:cNvPr>
          <p:cNvSpPr>
            <a:spLocks noGrp="1"/>
          </p:cNvSpPr>
          <p:nvPr>
            <p:ph type="sldNum" sz="quarter" idx="5"/>
          </p:nvPr>
        </p:nvSpPr>
        <p:spPr/>
        <p:txBody>
          <a:bodyPr/>
          <a:lstStyle/>
          <a:p>
            <a:pPr>
              <a:defRPr/>
            </a:pPr>
            <a:fld id="{81A61AF0-59CC-4D82-B182-5DFC7F9ACF1F}" type="slidenum">
              <a:rPr lang="en-GB" smtClean="0"/>
              <a:pPr>
                <a:defRPr/>
              </a:pPr>
              <a:t>5</a:t>
            </a:fld>
            <a:endParaRPr lang="en-GB"/>
          </a:p>
        </p:txBody>
      </p:sp>
    </p:spTree>
    <p:extLst>
      <p:ext uri="{BB962C8B-B14F-4D97-AF65-F5344CB8AC3E}">
        <p14:creationId xmlns:p14="http://schemas.microsoft.com/office/powerpoint/2010/main" val="4274480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175BA-8DEF-19BB-AA5A-2EA36E9A6E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0F5922-6CFE-BE65-B664-A2B0B4D22D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AAF25B-5B85-CED6-66DE-FEE46550308C}"/>
              </a:ext>
            </a:extLst>
          </p:cNvPr>
          <p:cNvSpPr>
            <a:spLocks noGrp="1"/>
          </p:cNvSpPr>
          <p:nvPr>
            <p:ph type="body" idx="1"/>
          </p:nvPr>
        </p:nvSpPr>
        <p:spPr/>
        <p:txBody>
          <a:bodyPr/>
          <a:lstStyle/>
          <a:p>
            <a:r>
              <a:rPr lang="en-US" dirty="0"/>
              <a:t>We want to make sure every child learns to read in our school.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children need extra practice when learning to read so we teach these children one-to-one for ten minutes every day – on top of their group lesson.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make sure they ‘keep up’ from the beginning and don’t need ‘catch up’ later on.</a:t>
            </a:r>
          </a:p>
          <a:p>
            <a:endParaRPr lang="en-US" dirty="0"/>
          </a:p>
          <a:p>
            <a:pPr>
              <a:spcBef>
                <a:spcPts val="0"/>
              </a:spcBef>
              <a:spcAft>
                <a:spcPts val="0"/>
              </a:spcAft>
            </a:pPr>
            <a:endParaRPr lang="en-US" sz="1200" b="0" i="0" u="none" strike="noStrike" kern="1200" dirty="0">
              <a:solidFill>
                <a:schemeClr val="tx1"/>
              </a:solidFill>
              <a:effectLst/>
              <a:latin typeface="+mn-lt"/>
              <a:cs typeface="Calibri"/>
            </a:endParaRPr>
          </a:p>
        </p:txBody>
      </p:sp>
      <p:sp>
        <p:nvSpPr>
          <p:cNvPr id="4" name="Slide Number Placeholder 3">
            <a:extLst>
              <a:ext uri="{FF2B5EF4-FFF2-40B4-BE49-F238E27FC236}">
                <a16:creationId xmlns:a16="http://schemas.microsoft.com/office/drawing/2014/main" id="{B2D414F4-FF39-6E6B-EC86-82C195839F02}"/>
              </a:ext>
            </a:extLst>
          </p:cNvPr>
          <p:cNvSpPr>
            <a:spLocks noGrp="1"/>
          </p:cNvSpPr>
          <p:nvPr>
            <p:ph type="sldNum" sz="quarter" idx="5"/>
          </p:nvPr>
        </p:nvSpPr>
        <p:spPr/>
        <p:txBody>
          <a:bodyPr/>
          <a:lstStyle/>
          <a:p>
            <a:pPr>
              <a:defRPr/>
            </a:pPr>
            <a:fld id="{81A61AF0-59CC-4D82-B182-5DFC7F9ACF1F}" type="slidenum">
              <a:rPr lang="en-GB" smtClean="0"/>
              <a:pPr>
                <a:defRPr/>
              </a:pPr>
              <a:t>6</a:t>
            </a:fld>
            <a:endParaRPr lang="en-GB"/>
          </a:p>
        </p:txBody>
      </p:sp>
    </p:spTree>
    <p:extLst>
      <p:ext uri="{BB962C8B-B14F-4D97-AF65-F5344CB8AC3E}">
        <p14:creationId xmlns:p14="http://schemas.microsoft.com/office/powerpoint/2010/main" val="3986897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1BA40-E45F-7803-8A3F-DEC38862EB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ABC7DA-79A3-2F1D-602B-6CBAFD08C2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741CEA-624C-466E-81D6-286AEEFCC554}"/>
              </a:ext>
            </a:extLst>
          </p:cNvPr>
          <p:cNvSpPr>
            <a:spLocks noGrp="1"/>
          </p:cNvSpPr>
          <p:nvPr>
            <p:ph type="body" idx="1"/>
          </p:nvPr>
        </p:nvSpPr>
        <p:spPr/>
        <p:txBody>
          <a:bodyPr/>
          <a:lstStyle/>
          <a:p>
            <a:pPr marL="0" marR="0" lvl="0" indent="0" algn="l" rtl="0">
              <a:spcBef>
                <a:spcPts val="0"/>
              </a:spcBef>
              <a:buSzPct val="25000"/>
              <a:buNone/>
            </a:pPr>
            <a:r>
              <a:rPr lang="en-US" sz="1200" kern="1200" dirty="0">
                <a:solidFill>
                  <a:schemeClr val="tx1"/>
                </a:solidFill>
                <a:effectLst/>
                <a:latin typeface="+mn-lt"/>
                <a:ea typeface="+mn-ea"/>
                <a:cs typeface="+mn-cs"/>
              </a:rPr>
              <a:t>All words are made up of individual </a:t>
            </a:r>
            <a:r>
              <a:rPr lang="en-US" sz="1200" b="1" kern="1200" dirty="0">
                <a:solidFill>
                  <a:schemeClr val="tx1"/>
                </a:solidFill>
                <a:effectLst/>
                <a:latin typeface="+mn-lt"/>
                <a:ea typeface="+mn-ea"/>
                <a:cs typeface="+mn-cs"/>
              </a:rPr>
              <a:t>sounds. </a:t>
            </a:r>
            <a:r>
              <a:rPr lang="en-US" sz="1200" kern="1200" dirty="0">
                <a:solidFill>
                  <a:schemeClr val="tx1"/>
                </a:solidFill>
                <a:effectLst/>
                <a:latin typeface="+mn-lt"/>
                <a:ea typeface="+mn-ea"/>
                <a:cs typeface="+mn-cs"/>
              </a:rPr>
              <a:t>These sounds are blended together to form words.</a:t>
            </a:r>
          </a:p>
          <a:p>
            <a:pPr marL="0" marR="0" lvl="0" indent="0" algn="l" rtl="0">
              <a:spcBef>
                <a:spcPts val="0"/>
              </a:spcBef>
              <a:buSzPct val="25000"/>
              <a:buNone/>
            </a:pPr>
            <a:r>
              <a:rPr lang="en-US" sz="1200" b="0" i="0" u="none" strike="noStrike" cap="none" dirty="0">
                <a:solidFill>
                  <a:schemeClr val="dk1"/>
                </a:solidFill>
                <a:latin typeface="+mn-lt"/>
                <a:ea typeface="Calibri"/>
                <a:cs typeface="Calibri"/>
                <a:sym typeface="Calibri"/>
              </a:rPr>
              <a:t>e.g.</a:t>
            </a:r>
            <a:r>
              <a:rPr lang="en-US" sz="1200" b="0" i="0" u="none" strike="noStrike" cap="none" baseline="0" dirty="0">
                <a:solidFill>
                  <a:schemeClr val="dk1"/>
                </a:solidFill>
                <a:latin typeface="+mn-lt"/>
                <a:ea typeface="Calibri"/>
                <a:cs typeface="Calibri"/>
                <a:sym typeface="Calibri"/>
              </a:rPr>
              <a:t> i</a:t>
            </a:r>
            <a:r>
              <a:rPr lang="en-US" sz="1200" b="0" i="0" u="none" strike="noStrike" cap="none" dirty="0">
                <a:solidFill>
                  <a:schemeClr val="dk1"/>
                </a:solidFill>
                <a:latin typeface="+mn-lt"/>
                <a:ea typeface="Calibri"/>
                <a:cs typeface="Calibri"/>
                <a:sym typeface="Calibri"/>
              </a:rPr>
              <a:t>n </a:t>
            </a:r>
            <a:r>
              <a:rPr lang="en-US" dirty="0"/>
              <a:t>‘mat’ we have the sounds ‘m’, ‘a’, ‘t’, ship – ‘</a:t>
            </a:r>
            <a:r>
              <a:rPr lang="en-US" dirty="0" err="1"/>
              <a:t>sh</a:t>
            </a:r>
            <a:r>
              <a:rPr lang="en-US" dirty="0"/>
              <a:t>’, ‘</a:t>
            </a:r>
            <a:r>
              <a:rPr lang="en-US" dirty="0" err="1"/>
              <a:t>i</a:t>
            </a:r>
            <a:r>
              <a:rPr lang="en-US" dirty="0"/>
              <a:t>’, ‘p’.</a:t>
            </a:r>
          </a:p>
          <a:p>
            <a:pPr marL="0" marR="0" lvl="0" indent="0" algn="l" rtl="0">
              <a:spcBef>
                <a:spcPts val="0"/>
              </a:spcBef>
              <a:buSzPct val="25000"/>
              <a:buNone/>
            </a:pPr>
            <a:endParaRPr lang="en-US" sz="1200" b="0" i="1" u="none" strike="noStrike" cap="none" dirty="0">
              <a:solidFill>
                <a:schemeClr val="dk1"/>
              </a:solidFill>
              <a:latin typeface="+mn-lt"/>
              <a:ea typeface="Calibri"/>
              <a:cs typeface="Calibri"/>
              <a:sym typeface="Calibri"/>
            </a:endParaRPr>
          </a:p>
          <a:p>
            <a:pPr marL="0" marR="0" lvl="0" indent="0" algn="l" rtl="0">
              <a:spcBef>
                <a:spcPts val="0"/>
              </a:spcBef>
              <a:buSzPct val="25000"/>
              <a:buNone/>
            </a:pPr>
            <a:r>
              <a:rPr lang="en-US" sz="1200" b="0" i="0" u="none" strike="noStrike" cap="none">
                <a:solidFill>
                  <a:schemeClr val="dk1"/>
                </a:solidFill>
                <a:latin typeface="+mn-lt"/>
                <a:ea typeface="Calibri"/>
                <a:cs typeface="Calibri"/>
                <a:sym typeface="Calibri"/>
              </a:rPr>
              <a:t>A </a:t>
            </a:r>
            <a:r>
              <a:rPr lang="en-US" sz="1200" b="0" i="0" u="none" strike="noStrike" cap="none" dirty="0">
                <a:solidFill>
                  <a:schemeClr val="dk1"/>
                </a:solidFill>
                <a:latin typeface="+mn-lt"/>
                <a:ea typeface="Calibri"/>
                <a:cs typeface="Calibri"/>
                <a:sym typeface="Calibri"/>
              </a:rPr>
              <a:t>grapheme is another name for the letters we use to write the sound. It’s spelling of a sound on the page. </a:t>
            </a:r>
            <a:endParaRPr lang="en-US" i="1" dirty="0"/>
          </a:p>
          <a:p>
            <a:pPr marL="0" marR="0" lvl="0" indent="0" algn="l" rtl="0">
              <a:spcBef>
                <a:spcPts val="0"/>
              </a:spcBef>
              <a:buSzPct val="25000"/>
              <a:buNone/>
            </a:pPr>
            <a:endParaRPr lang="en-US" sz="1200" b="0" i="0" u="none" strike="noStrike" cap="none" dirty="0">
              <a:solidFill>
                <a:schemeClr val="dk1"/>
              </a:solidFill>
              <a:latin typeface="+mn-lt"/>
              <a:ea typeface="Calibri"/>
              <a:cs typeface="Calibri"/>
              <a:sym typeface="Calibri"/>
            </a:endParaRPr>
          </a:p>
          <a:p>
            <a:pPr marL="0" marR="0" lvl="0" indent="0" algn="l" rtl="0">
              <a:spcBef>
                <a:spcPts val="0"/>
              </a:spcBef>
              <a:buSzPct val="25000"/>
              <a:buNone/>
            </a:pPr>
            <a:r>
              <a:rPr lang="en-US" sz="1200" b="0" i="0" u="none" strike="noStrike" cap="none" dirty="0">
                <a:solidFill>
                  <a:schemeClr val="dk1"/>
                </a:solidFill>
                <a:latin typeface="+mn-lt"/>
                <a:ea typeface="Calibri"/>
                <a:cs typeface="Calibri"/>
                <a:sym typeface="Calibri"/>
              </a:rPr>
              <a:t>Using phonics, children learn to read by saying each sound and blending them to read a word.</a:t>
            </a:r>
          </a:p>
          <a:p>
            <a:pPr marL="0" marR="0" lvl="0" indent="0" algn="l" rtl="0">
              <a:spcBef>
                <a:spcPts val="0"/>
              </a:spcBef>
              <a:buSzPct val="25000"/>
              <a:buNone/>
            </a:pPr>
            <a:r>
              <a:rPr lang="en-US" sz="1200" b="0" i="0" u="none" strike="noStrike" cap="none" dirty="0">
                <a:solidFill>
                  <a:schemeClr val="dk1"/>
                </a:solidFill>
                <a:latin typeface="+mn-lt"/>
                <a:ea typeface="Calibri"/>
                <a:cs typeface="Calibri"/>
                <a:sym typeface="Calibri"/>
              </a:rPr>
              <a:t>Children learn to spell by segmenting a word into sounds and writing the matching graphemes.</a:t>
            </a:r>
          </a:p>
          <a:p>
            <a:pPr marL="0" marR="0" lvl="0" indent="0" algn="l" rtl="0">
              <a:spcBef>
                <a:spcPts val="0"/>
              </a:spcBef>
              <a:buSzPct val="25000"/>
              <a:buNone/>
            </a:pPr>
            <a:endParaRPr lang="en-US" sz="1200" b="0" i="0" u="none" strike="noStrike" kern="1200" cap="none" dirty="0">
              <a:solidFill>
                <a:schemeClr val="dk1"/>
              </a:solidFill>
              <a:effectLst/>
              <a:latin typeface="+mn-lt"/>
              <a:ea typeface="+mn-ea"/>
              <a:cs typeface="Calibri"/>
              <a:sym typeface="Calibri"/>
            </a:endParaRPr>
          </a:p>
          <a:p>
            <a:pPr marL="0" marR="0" lvl="0" indent="0" algn="l" rtl="0">
              <a:spcBef>
                <a:spcPts val="0"/>
              </a:spcBef>
              <a:buSzPct val="25000"/>
              <a:buNone/>
            </a:pPr>
            <a:r>
              <a:rPr lang="en-US" sz="1200" kern="1200" dirty="0">
                <a:solidFill>
                  <a:schemeClr val="tx1"/>
                </a:solidFill>
                <a:effectLst/>
                <a:latin typeface="+mn-lt"/>
                <a:ea typeface="+mn-ea"/>
                <a:cs typeface="+mn-cs"/>
              </a:rPr>
              <a:t>The National Curriculum ensures that all children are taught Phonics systematically.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This gives your children the tools to read any word, for example </a:t>
            </a:r>
            <a:r>
              <a:rPr lang="en-GB" sz="1200" i="1" dirty="0">
                <a:solidFill>
                  <a:schemeClr val="tx2"/>
                </a:solidFill>
              </a:rPr>
              <a:t>demonstrate, containing, roamed, trivial, injured, whimper.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035F147B-8AC4-BC66-4F26-04CF96E30C7E}"/>
              </a:ext>
            </a:extLst>
          </p:cNvPr>
          <p:cNvSpPr>
            <a:spLocks noGrp="1"/>
          </p:cNvSpPr>
          <p:nvPr>
            <p:ph type="sldNum" sz="quarter" idx="5"/>
          </p:nvPr>
        </p:nvSpPr>
        <p:spPr/>
        <p:txBody>
          <a:bodyPr/>
          <a:lstStyle/>
          <a:p>
            <a:pPr>
              <a:defRPr/>
            </a:pPr>
            <a:fld id="{81A61AF0-59CC-4D82-B182-5DFC7F9ACF1F}" type="slidenum">
              <a:rPr lang="en-GB" smtClean="0"/>
              <a:pPr>
                <a:defRPr/>
              </a:pPr>
              <a:t>7</a:t>
            </a:fld>
            <a:endParaRPr lang="en-GB"/>
          </a:p>
        </p:txBody>
      </p:sp>
    </p:spTree>
    <p:extLst>
      <p:ext uri="{BB962C8B-B14F-4D97-AF65-F5344CB8AC3E}">
        <p14:creationId xmlns:p14="http://schemas.microsoft.com/office/powerpoint/2010/main" val="2137904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4020E-F0BD-7DBC-979F-4ADA40E46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E2E91-78CE-07F1-05B2-7D4FD86262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67D671-F6FE-32BC-A412-A737AD54BB08}"/>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Pct val="25000"/>
              <a:buFontTx/>
              <a:buNone/>
              <a:tabLst/>
              <a:defRPr/>
            </a:pPr>
            <a:r>
              <a:rPr lang="en-US" sz="1200" b="0" i="0" u="none" strike="noStrike" cap="none" dirty="0">
                <a:solidFill>
                  <a:schemeClr val="dk1"/>
                </a:solidFill>
                <a:latin typeface="+mn-lt"/>
                <a:ea typeface="Calibri"/>
                <a:cs typeface="Calibri"/>
                <a:sym typeface="Calibri"/>
              </a:rPr>
              <a:t>Alongside teaching children sounds, we teach them </a:t>
            </a:r>
            <a:r>
              <a:rPr lang="en-US" dirty="0"/>
              <a:t>to blend sounds to read words e.g. s-a-t, sat.</a:t>
            </a:r>
            <a:r>
              <a:rPr lang="en-US" i="0" baseline="0" dirty="0"/>
              <a:t> </a:t>
            </a:r>
          </a:p>
          <a:p>
            <a:pPr marL="0" lvl="0" indent="0">
              <a:lnSpc>
                <a:spcPct val="115000"/>
              </a:lnSpc>
              <a:buFont typeface="Calibri" panose="020F0502020204030204" pitchFamily="34" charset="0"/>
              <a:buNone/>
            </a:pPr>
            <a:r>
              <a:rPr lang="en-US" sz="1200" b="0" i="0" u="none" strike="noStrike" cap="none" dirty="0">
                <a:solidFill>
                  <a:schemeClr val="dk1"/>
                </a:solidFill>
                <a:latin typeface="+mn-lt"/>
                <a:ea typeface="Calibri"/>
                <a:cs typeface="Calibri"/>
                <a:sym typeface="Calibri"/>
              </a:rPr>
              <a:t>Once </a:t>
            </a: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children can read sounds speedily, like this, </a:t>
            </a:r>
            <a:r>
              <a:rPr lang="en-US" sz="12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(show how speedily this needs to be)</a:t>
            </a: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and understand Fred (m-a-t...mat) </a:t>
            </a:r>
            <a:r>
              <a:rPr lang="en-US" sz="12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(click),</a:t>
            </a:r>
            <a:r>
              <a:rPr lang="en-US"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they can decode words.</a:t>
            </a:r>
            <a:endParaRPr lang="en-GB" sz="1200" dirty="0">
              <a:effectLst/>
              <a:latin typeface="Calibri" panose="020F0502020204030204" pitchFamily="34"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E8A70FE8-742C-CAD3-2B41-A6A5AAE1B21E}"/>
              </a:ext>
            </a:extLst>
          </p:cNvPr>
          <p:cNvSpPr>
            <a:spLocks noGrp="1"/>
          </p:cNvSpPr>
          <p:nvPr>
            <p:ph type="sldNum" sz="quarter" idx="5"/>
          </p:nvPr>
        </p:nvSpPr>
        <p:spPr/>
        <p:txBody>
          <a:bodyPr/>
          <a:lstStyle/>
          <a:p>
            <a:pPr>
              <a:defRPr/>
            </a:pPr>
            <a:fld id="{81A61AF0-59CC-4D82-B182-5DFC7F9ACF1F}" type="slidenum">
              <a:rPr lang="en-GB" smtClean="0"/>
              <a:pPr>
                <a:defRPr/>
              </a:pPr>
              <a:t>8</a:t>
            </a:fld>
            <a:endParaRPr lang="en-GB"/>
          </a:p>
        </p:txBody>
      </p:sp>
    </p:spTree>
    <p:extLst>
      <p:ext uri="{BB962C8B-B14F-4D97-AF65-F5344CB8AC3E}">
        <p14:creationId xmlns:p14="http://schemas.microsoft.com/office/powerpoint/2010/main" val="3895988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SzPct val="25000"/>
              <a:buNone/>
            </a:pPr>
            <a:r>
              <a:rPr lang="en-US" sz="1200" dirty="0">
                <a:latin typeface="Times New Roman"/>
                <a:ea typeface="Times New Roman"/>
                <a:cs typeface="Times New Roman"/>
                <a:sym typeface="Times New Roman"/>
              </a:rPr>
              <a:t>Read Write Inc, Phonics makes learning to read easy for children because we start by teaching them just one way of reading and writing every sound. Here they are on the </a:t>
            </a:r>
            <a:r>
              <a:rPr lang="en-US" sz="1200" b="0" i="0" u="none" strike="noStrike" cap="none" dirty="0">
                <a:solidFill>
                  <a:schemeClr val="dk1"/>
                </a:solidFill>
                <a:latin typeface="Times New Roman"/>
                <a:ea typeface="Times New Roman"/>
                <a:cs typeface="Times New Roman"/>
                <a:sym typeface="Times New Roman"/>
              </a:rPr>
              <a:t>Simple Speed Sounds chart</a:t>
            </a:r>
            <a:r>
              <a:rPr lang="en-US" sz="1200" dirty="0">
                <a:latin typeface="Times New Roman"/>
                <a:ea typeface="Times New Roman"/>
                <a:cs typeface="Times New Roman"/>
                <a:sym typeface="Times New Roman"/>
              </a:rPr>
              <a:t>.</a:t>
            </a:r>
          </a:p>
          <a:p>
            <a:pPr marL="0" marR="0" lvl="0" indent="0" algn="l" rtl="0">
              <a:spcBef>
                <a:spcPts val="0"/>
              </a:spcBef>
              <a:spcAft>
                <a:spcPts val="0"/>
              </a:spcAft>
              <a:buSzPct val="25000"/>
              <a:buNone/>
            </a:pPr>
            <a:endParaRPr lang="en-US" sz="1200" dirty="0">
              <a:latin typeface="Times New Roman"/>
              <a:ea typeface="Times New Roman"/>
              <a:cs typeface="Times New Roman"/>
              <a:sym typeface="Times New Roman"/>
            </a:endParaRPr>
          </a:p>
          <a:p>
            <a:pPr marL="0" marR="0" lvl="0" indent="0" algn="l" rtl="0">
              <a:spcBef>
                <a:spcPts val="0"/>
              </a:spcBef>
              <a:spcAft>
                <a:spcPts val="0"/>
              </a:spcAft>
              <a:buSzPct val="25000"/>
              <a:buNone/>
            </a:pPr>
            <a:r>
              <a:rPr lang="en-US" sz="1200" b="0" i="0" u="none" strike="noStrike" cap="none" dirty="0">
                <a:solidFill>
                  <a:schemeClr val="dk1"/>
                </a:solidFill>
                <a:latin typeface="Times New Roman"/>
                <a:ea typeface="Times New Roman"/>
                <a:cs typeface="Times New Roman"/>
                <a:sym typeface="Times New Roman"/>
              </a:rPr>
              <a:t>We </a:t>
            </a:r>
            <a:r>
              <a:rPr lang="en-US" sz="1200" dirty="0">
                <a:latin typeface="Times New Roman"/>
                <a:ea typeface="Times New Roman"/>
                <a:cs typeface="Times New Roman"/>
                <a:sym typeface="Times New Roman"/>
              </a:rPr>
              <a:t>teach </a:t>
            </a:r>
            <a:r>
              <a:rPr lang="en-US" sz="1200" b="0" i="0" u="none" strike="noStrike" cap="none" dirty="0">
                <a:solidFill>
                  <a:schemeClr val="dk1"/>
                </a:solidFill>
                <a:latin typeface="Times New Roman"/>
                <a:ea typeface="Times New Roman"/>
                <a:cs typeface="Times New Roman"/>
                <a:sym typeface="Times New Roman"/>
              </a:rPr>
              <a:t>Set 1 sounds first - (sounds as far as a</a:t>
            </a:r>
            <a:r>
              <a:rPr lang="en-US" sz="1200" dirty="0">
                <a:latin typeface="Times New Roman"/>
                <a:ea typeface="Times New Roman"/>
                <a:cs typeface="Times New Roman"/>
                <a:sym typeface="Times New Roman"/>
              </a:rPr>
              <a:t> e </a:t>
            </a:r>
            <a:r>
              <a:rPr lang="en-US" sz="1200" dirty="0" err="1">
                <a:latin typeface="Times New Roman"/>
                <a:ea typeface="Times New Roman"/>
                <a:cs typeface="Times New Roman"/>
                <a:sym typeface="Times New Roman"/>
              </a:rPr>
              <a:t>i</a:t>
            </a:r>
            <a:r>
              <a:rPr lang="en-US" sz="1200" dirty="0">
                <a:latin typeface="Times New Roman"/>
                <a:ea typeface="Times New Roman"/>
                <a:cs typeface="Times New Roman"/>
                <a:sym typeface="Times New Roman"/>
              </a:rPr>
              <a:t> o u). </a:t>
            </a:r>
            <a:endParaRPr lang="en-US" dirty="0"/>
          </a:p>
        </p:txBody>
      </p:sp>
      <p:sp>
        <p:nvSpPr>
          <p:cNvPr id="4" name="Slide Number Placeholder 3"/>
          <p:cNvSpPr>
            <a:spLocks noGrp="1"/>
          </p:cNvSpPr>
          <p:nvPr>
            <p:ph type="sldNum" sz="quarter" idx="5"/>
          </p:nvPr>
        </p:nvSpPr>
        <p:spPr/>
        <p:txBody>
          <a:bodyPr/>
          <a:lstStyle/>
          <a:p>
            <a:fld id="{AC167F53-BA33-7E40-958D-01A6607E9B7A}" type="slidenum">
              <a:rPr lang="en-US" smtClean="0"/>
              <a:t>9</a:t>
            </a:fld>
            <a:endParaRPr lang="en-US"/>
          </a:p>
        </p:txBody>
      </p:sp>
    </p:spTree>
    <p:extLst>
      <p:ext uri="{BB962C8B-B14F-4D97-AF65-F5344CB8AC3E}">
        <p14:creationId xmlns:p14="http://schemas.microsoft.com/office/powerpoint/2010/main" val="13039009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preserve="1" userDrawn="1">
  <p:cSld name="2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989FC8-F6F7-AFF7-2568-D52649D817D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926493"/>
            <a:ext cx="4961811" cy="5941667"/>
          </a:xfrm>
          <a:prstGeom prst="rect">
            <a:avLst/>
          </a:prstGeom>
        </p:spPr>
      </p:pic>
      <p:sp>
        <p:nvSpPr>
          <p:cNvPr id="6" name="Parallelogram 5">
            <a:extLst>
              <a:ext uri="{FF2B5EF4-FFF2-40B4-BE49-F238E27FC236}">
                <a16:creationId xmlns:a16="http://schemas.microsoft.com/office/drawing/2014/main" id="{E239198A-A780-B7E6-9F76-709E43752013}"/>
              </a:ext>
            </a:extLst>
          </p:cNvPr>
          <p:cNvSpPr/>
          <p:nvPr userDrawn="1"/>
        </p:nvSpPr>
        <p:spPr>
          <a:xfrm>
            <a:off x="4226544" y="918701"/>
            <a:ext cx="3032767" cy="5951827"/>
          </a:xfrm>
          <a:prstGeom prst="parallelogram">
            <a:avLst/>
          </a:prstGeom>
          <a:solidFill>
            <a:srgbClr val="FFD8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D82F"/>
              </a:solidFill>
            </a:endParaRPr>
          </a:p>
        </p:txBody>
      </p:sp>
      <p:sp>
        <p:nvSpPr>
          <p:cNvPr id="8" name="Rectangle 7">
            <a:extLst>
              <a:ext uri="{FF2B5EF4-FFF2-40B4-BE49-F238E27FC236}">
                <a16:creationId xmlns:a16="http://schemas.microsoft.com/office/drawing/2014/main" id="{CB1C0A69-03C6-A42C-2BD0-DDB5E4F1BA23}"/>
              </a:ext>
            </a:extLst>
          </p:cNvPr>
          <p:cNvSpPr/>
          <p:nvPr userDrawn="1"/>
        </p:nvSpPr>
        <p:spPr>
          <a:xfrm>
            <a:off x="6289040" y="928861"/>
            <a:ext cx="2854960" cy="5939299"/>
          </a:xfrm>
          <a:prstGeom prst="rect">
            <a:avLst/>
          </a:prstGeom>
          <a:solidFill>
            <a:srgbClr val="FFD8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86BDE8C-434A-D64C-DADD-17A53A072005}"/>
              </a:ext>
            </a:extLst>
          </p:cNvPr>
          <p:cNvSpPr/>
          <p:nvPr userDrawn="1"/>
        </p:nvSpPr>
        <p:spPr>
          <a:xfrm>
            <a:off x="0" y="0"/>
            <a:ext cx="9144000" cy="9264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rectangle with yellow and green text&#10;&#10;Description automatically generated">
            <a:extLst>
              <a:ext uri="{FF2B5EF4-FFF2-40B4-BE49-F238E27FC236}">
                <a16:creationId xmlns:a16="http://schemas.microsoft.com/office/drawing/2014/main" id="{36C95502-6C3D-78E6-F4FB-C17A52FBAA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25921" y="10160"/>
            <a:ext cx="2397759" cy="852760"/>
          </a:xfrm>
          <a:prstGeom prst="rect">
            <a:avLst/>
          </a:prstGeom>
        </p:spPr>
      </p:pic>
      <p:pic>
        <p:nvPicPr>
          <p:cNvPr id="3" name="Picture 2" descr="A black and yellow logo&#10;&#10;Description automatically generated">
            <a:extLst>
              <a:ext uri="{FF2B5EF4-FFF2-40B4-BE49-F238E27FC236}">
                <a16:creationId xmlns:a16="http://schemas.microsoft.com/office/drawing/2014/main" id="{533DAECD-B690-D638-6272-21DBF9CB53E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37354" y="104819"/>
            <a:ext cx="1864401" cy="689779"/>
          </a:xfrm>
          <a:prstGeom prst="rect">
            <a:avLst/>
          </a:prstGeom>
        </p:spPr>
      </p:pic>
    </p:spTree>
  </p:cSld>
  <p:clrMapOvr>
    <a:masterClrMapping/>
  </p:clrMapOvr>
  <p:hf sldNum="0"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5C44A-1145-1ED8-001E-41A2DBBFC492}"/>
              </a:ext>
            </a:extLst>
          </p:cNvPr>
          <p:cNvSpPr>
            <a:spLocks noGrp="1"/>
          </p:cNvSpPr>
          <p:nvPr>
            <p:ph type="title"/>
          </p:nvPr>
        </p:nvSpPr>
        <p:spPr>
          <a:xfrm>
            <a:off x="612036" y="748683"/>
            <a:ext cx="6036845" cy="1198981"/>
          </a:xfrm>
          <a:prstGeom prst="rect">
            <a:avLst/>
          </a:prstGeom>
        </p:spPr>
        <p:txBody>
          <a:bodyPr/>
          <a:lstStyle>
            <a:lvl1pPr>
              <a:defRPr sz="3500">
                <a:solidFill>
                  <a:srgbClr val="424242"/>
                </a:solidFill>
                <a:latin typeface="Calibri" panose="020F0502020204030204" pitchFamily="34" charset="0"/>
                <a:cs typeface="Calibri" panose="020F0502020204030204" pitchFamily="34" charset="0"/>
              </a:defRPr>
            </a:lvl1pPr>
          </a:lstStyle>
          <a:p>
            <a:r>
              <a:rPr lang="en-GB"/>
              <a:t>Click to edit Master title style</a:t>
            </a:r>
            <a:endParaRPr lang="en-US"/>
          </a:p>
        </p:txBody>
      </p:sp>
      <p:pic>
        <p:nvPicPr>
          <p:cNvPr id="4" name="Picture 3" descr="A blue and yellow sign&#10;&#10;Description automatically generated">
            <a:extLst>
              <a:ext uri="{FF2B5EF4-FFF2-40B4-BE49-F238E27FC236}">
                <a16:creationId xmlns:a16="http://schemas.microsoft.com/office/drawing/2014/main" id="{38387C92-35CE-5C7F-5931-1D8C829488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66750" y="6139094"/>
            <a:ext cx="2177250" cy="586183"/>
          </a:xfrm>
          <a:prstGeom prst="rect">
            <a:avLst/>
          </a:prstGeom>
        </p:spPr>
      </p:pic>
      <p:sp>
        <p:nvSpPr>
          <p:cNvPr id="8" name="Text Placeholder 7">
            <a:extLst>
              <a:ext uri="{FF2B5EF4-FFF2-40B4-BE49-F238E27FC236}">
                <a16:creationId xmlns:a16="http://schemas.microsoft.com/office/drawing/2014/main" id="{9B4F2D68-4F60-FA08-93C8-AA9F46AFAE39}"/>
              </a:ext>
            </a:extLst>
          </p:cNvPr>
          <p:cNvSpPr>
            <a:spLocks noGrp="1"/>
          </p:cNvSpPr>
          <p:nvPr>
            <p:ph type="body" sz="quarter" idx="10"/>
          </p:nvPr>
        </p:nvSpPr>
        <p:spPr>
          <a:xfrm>
            <a:off x="612036" y="1978721"/>
            <a:ext cx="7919927" cy="3720330"/>
          </a:xfrm>
          <a:prstGeom prst="rect">
            <a:avLst/>
          </a:prstGeom>
        </p:spPr>
        <p:txBody>
          <a:bodyPr/>
          <a:lstStyle>
            <a:lvl1pPr>
              <a:defRPr sz="3000">
                <a:solidFill>
                  <a:srgbClr val="424242"/>
                </a:solidFill>
                <a:latin typeface="Calibri" panose="020F0502020204030204" pitchFamily="34" charset="0"/>
                <a:cs typeface="Calibri" panose="020F0502020204030204" pitchFamily="34" charset="0"/>
              </a:defRPr>
            </a:lvl1pPr>
          </a:lstStyle>
          <a:p>
            <a:pPr lvl="0"/>
            <a:r>
              <a:rPr lang="en-GB"/>
              <a:t>Click to edit Master text styles</a:t>
            </a:r>
          </a:p>
        </p:txBody>
      </p:sp>
    </p:spTree>
    <p:extLst>
      <p:ext uri="{BB962C8B-B14F-4D97-AF65-F5344CB8AC3E}">
        <p14:creationId xmlns:p14="http://schemas.microsoft.com/office/powerpoint/2010/main" val="2526163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slide 1">
    <p:spTree>
      <p:nvGrpSpPr>
        <p:cNvPr id="1" name=""/>
        <p:cNvGrpSpPr/>
        <p:nvPr/>
      </p:nvGrpSpPr>
      <p:grpSpPr>
        <a:xfrm>
          <a:off x="0" y="0"/>
          <a:ext cx="0" cy="0"/>
          <a:chOff x="0" y="0"/>
          <a:chExt cx="0" cy="0"/>
        </a:xfrm>
      </p:grpSpPr>
      <p:pic>
        <p:nvPicPr>
          <p:cNvPr id="3" name="Picture 2" descr="A group of colorful quotation marks&#10;&#10;Description automatically generated">
            <a:extLst>
              <a:ext uri="{FF2B5EF4-FFF2-40B4-BE49-F238E27FC236}">
                <a16:creationId xmlns:a16="http://schemas.microsoft.com/office/drawing/2014/main" id="{9F85A0C9-C2FB-31D4-66B3-B2AF7BF2911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8992" r="45617" b="46046"/>
          <a:stretch/>
        </p:blipFill>
        <p:spPr>
          <a:xfrm>
            <a:off x="6175753" y="241302"/>
            <a:ext cx="2638637" cy="1711842"/>
          </a:xfrm>
          <a:prstGeom prst="rect">
            <a:avLst/>
          </a:prstGeom>
        </p:spPr>
      </p:pic>
      <p:sp>
        <p:nvSpPr>
          <p:cNvPr id="5" name="Text Placeholder 4">
            <a:extLst>
              <a:ext uri="{FF2B5EF4-FFF2-40B4-BE49-F238E27FC236}">
                <a16:creationId xmlns:a16="http://schemas.microsoft.com/office/drawing/2014/main" id="{9322085E-F0CA-30C6-5E89-07AC7FC8738F}"/>
              </a:ext>
            </a:extLst>
          </p:cNvPr>
          <p:cNvSpPr>
            <a:spLocks noGrp="1"/>
          </p:cNvSpPr>
          <p:nvPr>
            <p:ph type="body" sz="quarter" idx="10"/>
          </p:nvPr>
        </p:nvSpPr>
        <p:spPr>
          <a:xfrm>
            <a:off x="871870" y="2169042"/>
            <a:ext cx="6529055" cy="3338624"/>
          </a:xfrm>
          <a:prstGeom prst="rect">
            <a:avLst/>
          </a:prstGeom>
        </p:spPr>
        <p:txBody>
          <a:bodyPr/>
          <a:lstStyle>
            <a:lvl1pPr>
              <a:defRPr sz="3000">
                <a:solidFill>
                  <a:srgbClr val="424242"/>
                </a:solidFill>
                <a:latin typeface="Calibri" panose="020F0502020204030204" pitchFamily="34" charset="0"/>
                <a:cs typeface="Calibri" panose="020F0502020204030204" pitchFamily="34" charset="0"/>
              </a:defRPr>
            </a:lvl1pPr>
          </a:lstStyle>
          <a:p>
            <a:pPr lvl="0"/>
            <a:r>
              <a:rPr lang="en-GB"/>
              <a:t>Click to edit Master text styles</a:t>
            </a:r>
          </a:p>
        </p:txBody>
      </p:sp>
      <p:sp>
        <p:nvSpPr>
          <p:cNvPr id="7" name="Text Placeholder 6">
            <a:extLst>
              <a:ext uri="{FF2B5EF4-FFF2-40B4-BE49-F238E27FC236}">
                <a16:creationId xmlns:a16="http://schemas.microsoft.com/office/drawing/2014/main" id="{BD54EEE9-936B-AAB0-4630-ABC3177C86C8}"/>
              </a:ext>
            </a:extLst>
          </p:cNvPr>
          <p:cNvSpPr>
            <a:spLocks noGrp="1"/>
          </p:cNvSpPr>
          <p:nvPr>
            <p:ph type="body" sz="quarter" idx="11"/>
          </p:nvPr>
        </p:nvSpPr>
        <p:spPr>
          <a:xfrm>
            <a:off x="871538" y="5507038"/>
            <a:ext cx="4146550" cy="830262"/>
          </a:xfrm>
          <a:prstGeom prst="rect">
            <a:avLst/>
          </a:prstGeom>
        </p:spPr>
        <p:txBody>
          <a:bodyPr/>
          <a:lstStyle>
            <a:lvl1pPr>
              <a:defRPr sz="1600" i="1">
                <a:solidFill>
                  <a:srgbClr val="424242"/>
                </a:solidFill>
                <a:latin typeface="Calibri" panose="020F0502020204030204" pitchFamily="34" charset="0"/>
                <a:cs typeface="Calibri" panose="020F0502020204030204" pitchFamily="34" charset="0"/>
              </a:defRPr>
            </a:lvl1pPr>
          </a:lstStyle>
          <a:p>
            <a:pPr lvl="0"/>
            <a:r>
              <a:rPr lang="en-GB"/>
              <a:t>Click to edit Master text styles</a:t>
            </a:r>
          </a:p>
        </p:txBody>
      </p:sp>
    </p:spTree>
    <p:extLst>
      <p:ext uri="{BB962C8B-B14F-4D97-AF65-F5344CB8AC3E}">
        <p14:creationId xmlns:p14="http://schemas.microsoft.com/office/powerpoint/2010/main" val="2011655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Quote slide 1">
    <p:bg>
      <p:bgPr>
        <a:solidFill>
          <a:srgbClr val="DBEEEF"/>
        </a:solid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6C39C58E-29D8-46F4-D5E8-CD31F268E566}"/>
              </a:ext>
            </a:extLst>
          </p:cNvPr>
          <p:cNvSpPr>
            <a:spLocks noGrp="1"/>
          </p:cNvSpPr>
          <p:nvPr>
            <p:ph type="body" sz="quarter" idx="10"/>
          </p:nvPr>
        </p:nvSpPr>
        <p:spPr>
          <a:xfrm>
            <a:off x="1307472" y="1759688"/>
            <a:ext cx="6529055" cy="3338624"/>
          </a:xfrm>
          <a:prstGeom prst="rect">
            <a:avLst/>
          </a:prstGeom>
        </p:spPr>
        <p:txBody>
          <a:bodyPr/>
          <a:lstStyle>
            <a:lvl1pPr algn="ctr">
              <a:defRPr sz="6000" b="1">
                <a:solidFill>
                  <a:srgbClr val="0C3B5A"/>
                </a:solidFill>
                <a:latin typeface="Calibri" panose="020F0502020204030204" pitchFamily="34" charset="0"/>
                <a:cs typeface="Calibri" panose="020F0502020204030204" pitchFamily="34" charset="0"/>
              </a:defRPr>
            </a:lvl1pPr>
          </a:lstStyle>
          <a:p>
            <a:pPr lvl="0"/>
            <a:r>
              <a:rPr lang="en-GB"/>
              <a:t>Click to edit Master text styles</a:t>
            </a:r>
          </a:p>
        </p:txBody>
      </p:sp>
    </p:spTree>
    <p:extLst>
      <p:ext uri="{BB962C8B-B14F-4D97-AF65-F5344CB8AC3E}">
        <p14:creationId xmlns:p14="http://schemas.microsoft.com/office/powerpoint/2010/main" val="1512601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2989E"/>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743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slide">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4F2D68-4F60-FA08-93C8-AA9F46AFAE39}"/>
              </a:ext>
            </a:extLst>
          </p:cNvPr>
          <p:cNvSpPr>
            <a:spLocks noGrp="1"/>
          </p:cNvSpPr>
          <p:nvPr>
            <p:ph type="body" sz="quarter" idx="10"/>
          </p:nvPr>
        </p:nvSpPr>
        <p:spPr>
          <a:xfrm>
            <a:off x="612036" y="1568835"/>
            <a:ext cx="7919927" cy="3720330"/>
          </a:xfrm>
          <a:prstGeom prst="rect">
            <a:avLst/>
          </a:prstGeom>
        </p:spPr>
        <p:txBody>
          <a:bodyPr/>
          <a:lstStyle>
            <a:lvl1pPr>
              <a:defRPr sz="3000">
                <a:solidFill>
                  <a:srgbClr val="424242"/>
                </a:solidFill>
                <a:latin typeface="Calibri" panose="020F0502020204030204" pitchFamily="34" charset="0"/>
                <a:cs typeface="Calibri" panose="020F0502020204030204" pitchFamily="34" charset="0"/>
              </a:defRPr>
            </a:lvl1pPr>
          </a:lstStyle>
          <a:p>
            <a:pPr lvl="0"/>
            <a:r>
              <a:rPr lang="en-GB"/>
              <a:t>Click to edit Master text styles</a:t>
            </a:r>
          </a:p>
        </p:txBody>
      </p:sp>
      <p:pic>
        <p:nvPicPr>
          <p:cNvPr id="7" name="Picture 6" descr="A blue rectangle with yellow and green text&#10;&#10;Description automatically generated">
            <a:extLst>
              <a:ext uri="{FF2B5EF4-FFF2-40B4-BE49-F238E27FC236}">
                <a16:creationId xmlns:a16="http://schemas.microsoft.com/office/drawing/2014/main" id="{E74C2C0F-EB2E-3D96-8800-58794DC49F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25921" y="10160"/>
            <a:ext cx="2397759" cy="852760"/>
          </a:xfrm>
          <a:prstGeom prst="rect">
            <a:avLst/>
          </a:prstGeom>
        </p:spPr>
      </p:pic>
      <p:pic>
        <p:nvPicPr>
          <p:cNvPr id="10" name="Picture 9">
            <a:extLst>
              <a:ext uri="{FF2B5EF4-FFF2-40B4-BE49-F238E27FC236}">
                <a16:creationId xmlns:a16="http://schemas.microsoft.com/office/drawing/2014/main" id="{6E5F9FAE-6B64-97A1-38B0-BCAEB1F6FE8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377618" y="135437"/>
            <a:ext cx="2040462" cy="754915"/>
          </a:xfrm>
          <a:prstGeom prst="rect">
            <a:avLst/>
          </a:prstGeom>
        </p:spPr>
      </p:pic>
    </p:spTree>
    <p:extLst>
      <p:ext uri="{BB962C8B-B14F-4D97-AF65-F5344CB8AC3E}">
        <p14:creationId xmlns:p14="http://schemas.microsoft.com/office/powerpoint/2010/main" val="1728346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preserve="1" userDrawn="1">
  <p:cSld name="3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958CD4-10A5-FD10-1599-F4A0BCA5E55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22182" r="22182"/>
          <a:stretch/>
        </p:blipFill>
        <p:spPr>
          <a:xfrm>
            <a:off x="0" y="899417"/>
            <a:ext cx="4988560" cy="5968743"/>
          </a:xfrm>
          <a:prstGeom prst="rect">
            <a:avLst/>
          </a:prstGeom>
        </p:spPr>
      </p:pic>
      <p:sp>
        <p:nvSpPr>
          <p:cNvPr id="6" name="Parallelogram 5">
            <a:extLst>
              <a:ext uri="{FF2B5EF4-FFF2-40B4-BE49-F238E27FC236}">
                <a16:creationId xmlns:a16="http://schemas.microsoft.com/office/drawing/2014/main" id="{E239198A-A780-B7E6-9F76-709E43752013}"/>
              </a:ext>
            </a:extLst>
          </p:cNvPr>
          <p:cNvSpPr/>
          <p:nvPr userDrawn="1"/>
        </p:nvSpPr>
        <p:spPr>
          <a:xfrm>
            <a:off x="4226544" y="918701"/>
            <a:ext cx="3032767" cy="5951827"/>
          </a:xfrm>
          <a:prstGeom prst="parallelogram">
            <a:avLst/>
          </a:prstGeom>
          <a:solidFill>
            <a:srgbClr val="FFD8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D82F"/>
              </a:solidFill>
            </a:endParaRPr>
          </a:p>
        </p:txBody>
      </p:sp>
      <p:sp>
        <p:nvSpPr>
          <p:cNvPr id="8" name="Rectangle 7">
            <a:extLst>
              <a:ext uri="{FF2B5EF4-FFF2-40B4-BE49-F238E27FC236}">
                <a16:creationId xmlns:a16="http://schemas.microsoft.com/office/drawing/2014/main" id="{CB1C0A69-03C6-A42C-2BD0-DDB5E4F1BA23}"/>
              </a:ext>
            </a:extLst>
          </p:cNvPr>
          <p:cNvSpPr/>
          <p:nvPr userDrawn="1"/>
        </p:nvSpPr>
        <p:spPr>
          <a:xfrm>
            <a:off x="6289040" y="928861"/>
            <a:ext cx="2854960" cy="5939299"/>
          </a:xfrm>
          <a:prstGeom prst="rect">
            <a:avLst/>
          </a:prstGeom>
          <a:solidFill>
            <a:srgbClr val="FFD8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86BDE8C-434A-D64C-DADD-17A53A072005}"/>
              </a:ext>
            </a:extLst>
          </p:cNvPr>
          <p:cNvSpPr/>
          <p:nvPr userDrawn="1"/>
        </p:nvSpPr>
        <p:spPr>
          <a:xfrm>
            <a:off x="0" y="0"/>
            <a:ext cx="9144000" cy="9264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rectangle with yellow and green text&#10;&#10;Description automatically generated">
            <a:extLst>
              <a:ext uri="{FF2B5EF4-FFF2-40B4-BE49-F238E27FC236}">
                <a16:creationId xmlns:a16="http://schemas.microsoft.com/office/drawing/2014/main" id="{36C95502-6C3D-78E6-F4FB-C17A52FBAA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25921" y="10160"/>
            <a:ext cx="2397759" cy="852760"/>
          </a:xfrm>
          <a:prstGeom prst="rect">
            <a:avLst/>
          </a:prstGeom>
        </p:spPr>
      </p:pic>
      <p:pic>
        <p:nvPicPr>
          <p:cNvPr id="3" name="Picture 2" descr="A black and yellow logo&#10;&#10;Description automatically generated">
            <a:extLst>
              <a:ext uri="{FF2B5EF4-FFF2-40B4-BE49-F238E27FC236}">
                <a16:creationId xmlns:a16="http://schemas.microsoft.com/office/drawing/2014/main" id="{533DAECD-B690-D638-6272-21DBF9CB53E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37354" y="104819"/>
            <a:ext cx="1864401" cy="689779"/>
          </a:xfrm>
          <a:prstGeom prst="rect">
            <a:avLst/>
          </a:prstGeom>
        </p:spPr>
      </p:pic>
    </p:spTree>
    <p:extLst>
      <p:ext uri="{BB962C8B-B14F-4D97-AF65-F5344CB8AC3E}">
        <p14:creationId xmlns:p14="http://schemas.microsoft.com/office/powerpoint/2010/main" val="3898852145"/>
      </p:ext>
    </p:extLst>
  </p:cSld>
  <p:clrMapOvr>
    <a:masterClrMapping/>
  </p:clrMapOvr>
  <p:hf sldNum="0" hdr="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preserve="1" userDrawn="1">
  <p:cSld name="4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958CD4-10A5-FD10-1599-F4A0BCA5E55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29153" r="14215"/>
          <a:stretch/>
        </p:blipFill>
        <p:spPr>
          <a:xfrm>
            <a:off x="-1111" y="918701"/>
            <a:ext cx="5071729" cy="5951827"/>
          </a:xfrm>
          <a:prstGeom prst="rect">
            <a:avLst/>
          </a:prstGeom>
        </p:spPr>
      </p:pic>
      <p:sp>
        <p:nvSpPr>
          <p:cNvPr id="6" name="Parallelogram 5">
            <a:extLst>
              <a:ext uri="{FF2B5EF4-FFF2-40B4-BE49-F238E27FC236}">
                <a16:creationId xmlns:a16="http://schemas.microsoft.com/office/drawing/2014/main" id="{E239198A-A780-B7E6-9F76-709E43752013}"/>
              </a:ext>
            </a:extLst>
          </p:cNvPr>
          <p:cNvSpPr/>
          <p:nvPr userDrawn="1"/>
        </p:nvSpPr>
        <p:spPr>
          <a:xfrm>
            <a:off x="4226544" y="918701"/>
            <a:ext cx="3032767" cy="5951827"/>
          </a:xfrm>
          <a:prstGeom prst="parallelogram">
            <a:avLst/>
          </a:prstGeom>
          <a:solidFill>
            <a:srgbClr val="FFD8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D82F"/>
              </a:solidFill>
            </a:endParaRPr>
          </a:p>
        </p:txBody>
      </p:sp>
      <p:sp>
        <p:nvSpPr>
          <p:cNvPr id="8" name="Rectangle 7">
            <a:extLst>
              <a:ext uri="{FF2B5EF4-FFF2-40B4-BE49-F238E27FC236}">
                <a16:creationId xmlns:a16="http://schemas.microsoft.com/office/drawing/2014/main" id="{CB1C0A69-03C6-A42C-2BD0-DDB5E4F1BA23}"/>
              </a:ext>
            </a:extLst>
          </p:cNvPr>
          <p:cNvSpPr/>
          <p:nvPr userDrawn="1"/>
        </p:nvSpPr>
        <p:spPr>
          <a:xfrm>
            <a:off x="6289040" y="928861"/>
            <a:ext cx="2854960" cy="5939299"/>
          </a:xfrm>
          <a:prstGeom prst="rect">
            <a:avLst/>
          </a:prstGeom>
          <a:solidFill>
            <a:srgbClr val="FFD8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86BDE8C-434A-D64C-DADD-17A53A072005}"/>
              </a:ext>
            </a:extLst>
          </p:cNvPr>
          <p:cNvSpPr/>
          <p:nvPr userDrawn="1"/>
        </p:nvSpPr>
        <p:spPr>
          <a:xfrm>
            <a:off x="0" y="0"/>
            <a:ext cx="9144000" cy="9264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rectangle with yellow and green text&#10;&#10;Description automatically generated">
            <a:extLst>
              <a:ext uri="{FF2B5EF4-FFF2-40B4-BE49-F238E27FC236}">
                <a16:creationId xmlns:a16="http://schemas.microsoft.com/office/drawing/2014/main" id="{36C95502-6C3D-78E6-F4FB-C17A52FBAA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725921" y="10160"/>
            <a:ext cx="2397759" cy="852760"/>
          </a:xfrm>
          <a:prstGeom prst="rect">
            <a:avLst/>
          </a:prstGeom>
        </p:spPr>
      </p:pic>
      <p:pic>
        <p:nvPicPr>
          <p:cNvPr id="3" name="Picture 2" descr="A black and yellow logo&#10;&#10;Description automatically generated">
            <a:extLst>
              <a:ext uri="{FF2B5EF4-FFF2-40B4-BE49-F238E27FC236}">
                <a16:creationId xmlns:a16="http://schemas.microsoft.com/office/drawing/2014/main" id="{533DAECD-B690-D638-6272-21DBF9CB53E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37354" y="104819"/>
            <a:ext cx="1864401" cy="689779"/>
          </a:xfrm>
          <a:prstGeom prst="rect">
            <a:avLst/>
          </a:prstGeom>
        </p:spPr>
      </p:pic>
    </p:spTree>
    <p:extLst>
      <p:ext uri="{BB962C8B-B14F-4D97-AF65-F5344CB8AC3E}">
        <p14:creationId xmlns:p14="http://schemas.microsoft.com/office/powerpoint/2010/main" val="3235473507"/>
      </p:ext>
    </p:extLst>
  </p:cSld>
  <p:clrMapOvr>
    <a:masterClrMapping/>
  </p:clrMapOvr>
  <p:hf sldNum="0"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EFFEC"/>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0866531"/>
      </p:ext>
    </p:extLst>
  </p:cSld>
  <p:clrMap bg1="lt1" tx1="dk1" bg2="lt2" tx2="dk2" accent1="accent1" accent2="accent2" accent3="accent3" accent4="accent4" accent5="accent5" accent6="accent6" hlink="hlink" folHlink="folHlink"/>
  <p:sldLayoutIdLst>
    <p:sldLayoutId id="2147483737" r:id="rId1"/>
    <p:sldLayoutId id="2147483747" r:id="rId2"/>
    <p:sldLayoutId id="2147483744" r:id="rId3"/>
    <p:sldLayoutId id="2147483758" r:id="rId4"/>
    <p:sldLayoutId id="2147483756" r:id="rId5"/>
    <p:sldLayoutId id="2147483759" r:id="rId6"/>
    <p:sldLayoutId id="2147483760" r:id="rId7"/>
    <p:sldLayoutId id="2147483761" r:id="rId8"/>
  </p:sldLayoutIdLst>
  <p:hf sldNum="0" hdr="0"/>
  <p:txStyles>
    <p:titleStyle>
      <a:lvl1pPr algn="l" rtl="0" eaLnBrk="1" fontAlgn="base" hangingPunct="1">
        <a:lnSpc>
          <a:spcPct val="90000"/>
        </a:lnSpc>
        <a:spcBef>
          <a:spcPct val="0"/>
        </a:spcBef>
        <a:spcAft>
          <a:spcPct val="0"/>
        </a:spcAft>
        <a:defRPr sz="3000" b="1" kern="1200">
          <a:solidFill>
            <a:srgbClr val="787878"/>
          </a:solidFill>
          <a:latin typeface="+mn-lt"/>
          <a:ea typeface="+mj-ea"/>
          <a:cs typeface="+mj-cs"/>
        </a:defRPr>
      </a:lvl1pPr>
      <a:lvl2pPr algn="l" rtl="0" eaLnBrk="1" fontAlgn="base" hangingPunct="1">
        <a:lnSpc>
          <a:spcPct val="90000"/>
        </a:lnSpc>
        <a:spcBef>
          <a:spcPct val="0"/>
        </a:spcBef>
        <a:spcAft>
          <a:spcPct val="0"/>
        </a:spcAft>
        <a:defRPr sz="3000" b="1">
          <a:solidFill>
            <a:srgbClr val="787878"/>
          </a:solidFill>
          <a:latin typeface="Arial" pitchFamily="34" charset="0"/>
        </a:defRPr>
      </a:lvl2pPr>
      <a:lvl3pPr algn="l" rtl="0" eaLnBrk="1" fontAlgn="base" hangingPunct="1">
        <a:lnSpc>
          <a:spcPct val="90000"/>
        </a:lnSpc>
        <a:spcBef>
          <a:spcPct val="0"/>
        </a:spcBef>
        <a:spcAft>
          <a:spcPct val="0"/>
        </a:spcAft>
        <a:defRPr sz="3000" b="1">
          <a:solidFill>
            <a:srgbClr val="787878"/>
          </a:solidFill>
          <a:latin typeface="Arial" pitchFamily="34" charset="0"/>
        </a:defRPr>
      </a:lvl3pPr>
      <a:lvl4pPr algn="l" rtl="0" eaLnBrk="1" fontAlgn="base" hangingPunct="1">
        <a:lnSpc>
          <a:spcPct val="90000"/>
        </a:lnSpc>
        <a:spcBef>
          <a:spcPct val="0"/>
        </a:spcBef>
        <a:spcAft>
          <a:spcPct val="0"/>
        </a:spcAft>
        <a:defRPr sz="3000" b="1">
          <a:solidFill>
            <a:srgbClr val="787878"/>
          </a:solidFill>
          <a:latin typeface="Arial" pitchFamily="34" charset="0"/>
        </a:defRPr>
      </a:lvl4pPr>
      <a:lvl5pPr algn="l" rtl="0" eaLnBrk="1" fontAlgn="base" hangingPunct="1">
        <a:lnSpc>
          <a:spcPct val="90000"/>
        </a:lnSpc>
        <a:spcBef>
          <a:spcPct val="0"/>
        </a:spcBef>
        <a:spcAft>
          <a:spcPct val="0"/>
        </a:spcAft>
        <a:defRPr sz="3000" b="1">
          <a:solidFill>
            <a:srgbClr val="787878"/>
          </a:solidFill>
          <a:latin typeface="Arial" pitchFamily="34" charset="0"/>
        </a:defRPr>
      </a:lvl5pPr>
      <a:lvl6pPr marL="457200" algn="l" rtl="0" eaLnBrk="1" fontAlgn="base" hangingPunct="1">
        <a:lnSpc>
          <a:spcPct val="90000"/>
        </a:lnSpc>
        <a:spcBef>
          <a:spcPct val="0"/>
        </a:spcBef>
        <a:spcAft>
          <a:spcPct val="0"/>
        </a:spcAft>
        <a:defRPr sz="3000" b="1">
          <a:solidFill>
            <a:srgbClr val="787878"/>
          </a:solidFill>
          <a:latin typeface="Arial" pitchFamily="34" charset="0"/>
        </a:defRPr>
      </a:lvl6pPr>
      <a:lvl7pPr marL="914400" algn="l" rtl="0" eaLnBrk="1" fontAlgn="base" hangingPunct="1">
        <a:lnSpc>
          <a:spcPct val="90000"/>
        </a:lnSpc>
        <a:spcBef>
          <a:spcPct val="0"/>
        </a:spcBef>
        <a:spcAft>
          <a:spcPct val="0"/>
        </a:spcAft>
        <a:defRPr sz="3000" b="1">
          <a:solidFill>
            <a:srgbClr val="787878"/>
          </a:solidFill>
          <a:latin typeface="Arial" pitchFamily="34" charset="0"/>
        </a:defRPr>
      </a:lvl7pPr>
      <a:lvl8pPr marL="1371600" algn="l" rtl="0" eaLnBrk="1" fontAlgn="base" hangingPunct="1">
        <a:lnSpc>
          <a:spcPct val="90000"/>
        </a:lnSpc>
        <a:spcBef>
          <a:spcPct val="0"/>
        </a:spcBef>
        <a:spcAft>
          <a:spcPct val="0"/>
        </a:spcAft>
        <a:defRPr sz="3000" b="1">
          <a:solidFill>
            <a:srgbClr val="787878"/>
          </a:solidFill>
          <a:latin typeface="Arial" pitchFamily="34" charset="0"/>
        </a:defRPr>
      </a:lvl8pPr>
      <a:lvl9pPr marL="1828800" algn="l" rtl="0" eaLnBrk="1" fontAlgn="base" hangingPunct="1">
        <a:lnSpc>
          <a:spcPct val="90000"/>
        </a:lnSpc>
        <a:spcBef>
          <a:spcPct val="0"/>
        </a:spcBef>
        <a:spcAft>
          <a:spcPct val="0"/>
        </a:spcAft>
        <a:defRPr sz="3000" b="1">
          <a:solidFill>
            <a:srgbClr val="787878"/>
          </a:solidFill>
          <a:latin typeface="Arial" pitchFamily="34" charset="0"/>
        </a:defRPr>
      </a:lvl9pPr>
    </p:titleStyle>
    <p:bodyStyle>
      <a:lvl1pPr algn="l" rtl="0" eaLnBrk="1" fontAlgn="base" hangingPunct="1">
        <a:lnSpc>
          <a:spcPct val="90000"/>
        </a:lnSpc>
        <a:spcBef>
          <a:spcPct val="20000"/>
        </a:spcBef>
        <a:spcAft>
          <a:spcPct val="0"/>
        </a:spcAft>
        <a:buFont typeface="Arial" charset="0"/>
        <a:defRPr sz="3200" kern="1200">
          <a:solidFill>
            <a:schemeClr val="tx2"/>
          </a:solidFill>
          <a:latin typeface="+mn-lt"/>
          <a:ea typeface="+mn-ea"/>
          <a:cs typeface="+mn-cs"/>
        </a:defRPr>
      </a:lvl1pPr>
      <a:lvl2pPr algn="l" rtl="0" eaLnBrk="1" fontAlgn="base" hangingPunct="1">
        <a:lnSpc>
          <a:spcPct val="90000"/>
        </a:lnSpc>
        <a:spcBef>
          <a:spcPct val="20000"/>
        </a:spcBef>
        <a:spcAft>
          <a:spcPct val="0"/>
        </a:spcAft>
        <a:buFont typeface="Arial" charset="0"/>
        <a:defRPr sz="2800" kern="1200">
          <a:solidFill>
            <a:schemeClr val="tx2"/>
          </a:solidFill>
          <a:latin typeface="+mn-lt"/>
          <a:ea typeface="+mn-ea"/>
          <a:cs typeface="+mn-cs"/>
        </a:defRPr>
      </a:lvl2pPr>
      <a:lvl3pPr algn="l" rtl="0" eaLnBrk="1" fontAlgn="base" hangingPunct="1">
        <a:lnSpc>
          <a:spcPct val="90000"/>
        </a:lnSpc>
        <a:spcBef>
          <a:spcPct val="20000"/>
        </a:spcBef>
        <a:spcAft>
          <a:spcPct val="0"/>
        </a:spcAft>
        <a:buFont typeface="Arial" charset="0"/>
        <a:defRPr sz="2400" kern="1200">
          <a:solidFill>
            <a:schemeClr val="tx2"/>
          </a:solidFill>
          <a:latin typeface="+mn-lt"/>
          <a:ea typeface="+mn-ea"/>
          <a:cs typeface="+mn-cs"/>
        </a:defRPr>
      </a:lvl3pPr>
      <a:lvl4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4pPr>
      <a:lvl5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g"/><Relationship Id="rId1" Type="http://schemas.microsoft.com/office/2007/relationships/media" Target="../media/media1.mpg"/><Relationship Id="rId5" Type="http://schemas.openxmlformats.org/officeDocument/2006/relationships/image" Target="../media/image5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3.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2.gif"/><Relationship Id="rId4" Type="http://schemas.openxmlformats.org/officeDocument/2006/relationships/image" Target="../media/image51.gif"/></Relationships>
</file>

<file path=ppt/slides/_rels/slide1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69.png"/><Relationship Id="rId7" Type="http://schemas.openxmlformats.org/officeDocument/2006/relationships/image" Target="../media/image13.emf"/><Relationship Id="rId12" Type="http://schemas.openxmlformats.org/officeDocument/2006/relationships/image" Target="../media/image7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2.emf"/><Relationship Id="rId11" Type="http://schemas.openxmlformats.org/officeDocument/2006/relationships/image" Target="../media/image17.emf"/><Relationship Id="rId5" Type="http://schemas.openxmlformats.org/officeDocument/2006/relationships/image" Target="../media/image11.emf"/><Relationship Id="rId10" Type="http://schemas.openxmlformats.org/officeDocument/2006/relationships/image" Target="../media/image16.emf"/><Relationship Id="rId4" Type="http://schemas.openxmlformats.org/officeDocument/2006/relationships/image" Target="../media/image10.emf"/><Relationship Id="rId9"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2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25.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50.png"/><Relationship Id="rId7" Type="http://schemas.openxmlformats.org/officeDocument/2006/relationships/image" Target="../media/image79.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jpeg"/><Relationship Id="rId10" Type="http://schemas.openxmlformats.org/officeDocument/2006/relationships/image" Target="../media/image82.png"/><Relationship Id="rId4" Type="http://schemas.openxmlformats.org/officeDocument/2006/relationships/image" Target="../media/image76.tiff"/><Relationship Id="rId9" Type="http://schemas.openxmlformats.org/officeDocument/2006/relationships/image" Target="../media/image81.png"/></Relationships>
</file>

<file path=ppt/slides/_rels/slide2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emf"/><Relationship Id="rId18" Type="http://schemas.openxmlformats.org/officeDocument/2006/relationships/image" Target="../media/image25.png"/><Relationship Id="rId26" Type="http://schemas.openxmlformats.org/officeDocument/2006/relationships/image" Target="../media/image33.png"/><Relationship Id="rId3" Type="http://schemas.openxmlformats.org/officeDocument/2006/relationships/image" Target="../media/image10.emf"/><Relationship Id="rId21" Type="http://schemas.openxmlformats.org/officeDocument/2006/relationships/image" Target="../media/image28.png"/><Relationship Id="rId7" Type="http://schemas.openxmlformats.org/officeDocument/2006/relationships/image" Target="../media/image14.emf"/><Relationship Id="rId12" Type="http://schemas.openxmlformats.org/officeDocument/2006/relationships/image" Target="../media/image19.emf"/><Relationship Id="rId17" Type="http://schemas.openxmlformats.org/officeDocument/2006/relationships/image" Target="../media/image24.emf"/><Relationship Id="rId25" Type="http://schemas.openxmlformats.org/officeDocument/2006/relationships/image" Target="../media/image32.png"/><Relationship Id="rId2" Type="http://schemas.openxmlformats.org/officeDocument/2006/relationships/notesSlide" Target="../notesSlides/notesSlide3.xml"/><Relationship Id="rId16" Type="http://schemas.openxmlformats.org/officeDocument/2006/relationships/image" Target="../media/image23.emf"/><Relationship Id="rId20"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13.emf"/><Relationship Id="rId11" Type="http://schemas.openxmlformats.org/officeDocument/2006/relationships/image" Target="../media/image18.png"/><Relationship Id="rId24" Type="http://schemas.openxmlformats.org/officeDocument/2006/relationships/image" Target="../media/image31.png"/><Relationship Id="rId5" Type="http://schemas.openxmlformats.org/officeDocument/2006/relationships/image" Target="../media/image12.emf"/><Relationship Id="rId15" Type="http://schemas.openxmlformats.org/officeDocument/2006/relationships/image" Target="../media/image22.emf"/><Relationship Id="rId23" Type="http://schemas.openxmlformats.org/officeDocument/2006/relationships/image" Target="../media/image30.png"/><Relationship Id="rId10" Type="http://schemas.openxmlformats.org/officeDocument/2006/relationships/image" Target="../media/image17.emf"/><Relationship Id="rId19" Type="http://schemas.openxmlformats.org/officeDocument/2006/relationships/image" Target="../media/image26.png"/><Relationship Id="rId4" Type="http://schemas.openxmlformats.org/officeDocument/2006/relationships/image" Target="../media/image11.emf"/><Relationship Id="rId9" Type="http://schemas.openxmlformats.org/officeDocument/2006/relationships/image" Target="../media/image16.emf"/><Relationship Id="rId14" Type="http://schemas.openxmlformats.org/officeDocument/2006/relationships/image" Target="../media/image21.emf"/><Relationship Id="rId22" Type="http://schemas.openxmlformats.org/officeDocument/2006/relationships/image" Target="../media/image29.png"/><Relationship Id="rId27" Type="http://schemas.openxmlformats.org/officeDocument/2006/relationships/image" Target="../media/image34.png"/></Relationships>
</file>

<file path=ppt/slides/_rels/slide30.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89.tiff"/><Relationship Id="rId5" Type="http://schemas.openxmlformats.org/officeDocument/2006/relationships/image" Target="../media/image88.tiff"/><Relationship Id="rId4" Type="http://schemas.openxmlformats.org/officeDocument/2006/relationships/image" Target="../media/image87.tiff"/></Relationships>
</file>

<file path=ppt/slides/_rels/slide3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59.png"/><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ruthmiskin.com/parentsandcarers/"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hyperlink" Target="http://www.oxfordowl.co.uk/Reading/" TargetMode="External"/><Relationship Id="rId4" Type="http://schemas.openxmlformats.org/officeDocument/2006/relationships/hyperlink" Target="https://www.facebook.com/miskin.education"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3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2.gif"/><Relationship Id="rId4" Type="http://schemas.openxmlformats.org/officeDocument/2006/relationships/image" Target="../media/image51.gif"/></Relationships>
</file>

<file path=ppt/slides/_rels/slide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F727BB2E-EB13-B53C-8E91-C21FA7EF484B}"/>
              </a:ext>
            </a:extLst>
          </p:cNvPr>
          <p:cNvSpPr txBox="1">
            <a:spLocks/>
          </p:cNvSpPr>
          <p:nvPr/>
        </p:nvSpPr>
        <p:spPr>
          <a:xfrm>
            <a:off x="4835822" y="2973206"/>
            <a:ext cx="4181003" cy="3199960"/>
          </a:xfrm>
          <a:prstGeom prst="rect">
            <a:avLst/>
          </a:prstGeom>
        </p:spPr>
        <p:txBody>
          <a:bodyPr lIns="0" tIns="0" rIns="0" bIns="0" anchor="t"/>
          <a:lstStyle>
            <a:lvl1pPr algn="l" rtl="0" eaLnBrk="1" fontAlgn="base" hangingPunct="1">
              <a:lnSpc>
                <a:spcPct val="90000"/>
              </a:lnSpc>
              <a:spcBef>
                <a:spcPct val="20000"/>
              </a:spcBef>
              <a:spcAft>
                <a:spcPct val="0"/>
              </a:spcAft>
              <a:buFont typeface="Arial" charset="0"/>
              <a:defRPr sz="3200" kern="1200">
                <a:solidFill>
                  <a:schemeClr val="tx2"/>
                </a:solidFill>
                <a:latin typeface="+mn-lt"/>
                <a:ea typeface="+mn-ea"/>
                <a:cs typeface="+mn-cs"/>
              </a:defRPr>
            </a:lvl1pPr>
            <a:lvl2pPr algn="l" rtl="0" eaLnBrk="1" fontAlgn="base" hangingPunct="1">
              <a:lnSpc>
                <a:spcPct val="90000"/>
              </a:lnSpc>
              <a:spcBef>
                <a:spcPct val="20000"/>
              </a:spcBef>
              <a:spcAft>
                <a:spcPct val="0"/>
              </a:spcAft>
              <a:buFont typeface="Arial" charset="0"/>
              <a:defRPr sz="2800" kern="1200">
                <a:solidFill>
                  <a:schemeClr val="tx2"/>
                </a:solidFill>
                <a:latin typeface="+mn-lt"/>
                <a:ea typeface="+mn-ea"/>
                <a:cs typeface="+mn-cs"/>
              </a:defRPr>
            </a:lvl2pPr>
            <a:lvl3pPr algn="l" rtl="0" eaLnBrk="1" fontAlgn="base" hangingPunct="1">
              <a:lnSpc>
                <a:spcPct val="90000"/>
              </a:lnSpc>
              <a:spcBef>
                <a:spcPct val="20000"/>
              </a:spcBef>
              <a:spcAft>
                <a:spcPct val="0"/>
              </a:spcAft>
              <a:buFont typeface="Arial" charset="0"/>
              <a:defRPr sz="2400" kern="1200">
                <a:solidFill>
                  <a:schemeClr val="tx2"/>
                </a:solidFill>
                <a:latin typeface="+mn-lt"/>
                <a:ea typeface="+mn-ea"/>
                <a:cs typeface="+mn-cs"/>
              </a:defRPr>
            </a:lvl3pPr>
            <a:lvl4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4pPr>
            <a:lvl5pPr algn="l" rtl="0" eaLnBrk="1" fontAlgn="base" hangingPunct="1">
              <a:lnSpc>
                <a:spcPct val="90000"/>
              </a:lnSpc>
              <a:spcBef>
                <a:spcPct val="20000"/>
              </a:spcBef>
              <a:spcAft>
                <a:spcPct val="0"/>
              </a:spcAft>
              <a:buFont typeface="Arial" charset="0"/>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00000"/>
              </a:lnSpc>
              <a:spcBef>
                <a:spcPts val="0"/>
              </a:spcBef>
            </a:pPr>
            <a:r>
              <a:rPr lang="en-GB" sz="4800" b="1" dirty="0">
                <a:solidFill>
                  <a:srgbClr val="0C3B5A"/>
                </a:solidFill>
                <a:cs typeface="Calibri"/>
              </a:rPr>
              <a:t>Parent Meeting</a:t>
            </a:r>
          </a:p>
          <a:p>
            <a:pPr algn="ctr">
              <a:lnSpc>
                <a:spcPct val="100000"/>
              </a:lnSpc>
              <a:spcBef>
                <a:spcPts val="0"/>
              </a:spcBef>
            </a:pPr>
            <a:r>
              <a:rPr lang="en-GB" sz="4800" b="1" dirty="0">
                <a:solidFill>
                  <a:srgbClr val="0C3B5A"/>
                </a:solidFill>
                <a:latin typeface="Calibri"/>
                <a:ea typeface="Calibri"/>
                <a:cs typeface="Calibri"/>
              </a:rPr>
              <a:t>Introduction to Read Write Inc.</a:t>
            </a:r>
            <a:endParaRPr lang="en-GB" sz="4800" b="1" dirty="0">
              <a:solidFill>
                <a:schemeClr val="tx1"/>
              </a:solidFill>
              <a:latin typeface="Calibri"/>
              <a:ea typeface="Calibri"/>
              <a:cs typeface="Calibri"/>
            </a:endParaRPr>
          </a:p>
        </p:txBody>
      </p:sp>
    </p:spTree>
    <p:extLst>
      <p:ext uri="{BB962C8B-B14F-4D97-AF65-F5344CB8AC3E}">
        <p14:creationId xmlns:p14="http://schemas.microsoft.com/office/powerpoint/2010/main" val="3543912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CEA59-9E51-6F9C-17DE-608560DBE93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3C7CA02-E527-DC71-6DB0-27EF286D3149}"/>
              </a:ext>
            </a:extLst>
          </p:cNvPr>
          <p:cNvSpPr txBox="1">
            <a:spLocks/>
          </p:cNvSpPr>
          <p:nvPr/>
        </p:nvSpPr>
        <p:spPr>
          <a:xfrm>
            <a:off x="578906" y="571987"/>
            <a:ext cx="6036845" cy="1198981"/>
          </a:xfrm>
          <a:prstGeom prst="rect">
            <a:avLst/>
          </a:prstGeom>
        </p:spPr>
        <p:txBody>
          <a:bodyPr/>
          <a:lstStyle>
            <a:lvl1pPr algn="l" rtl="0" eaLnBrk="1" fontAlgn="base" hangingPunct="1">
              <a:lnSpc>
                <a:spcPct val="90000"/>
              </a:lnSpc>
              <a:spcBef>
                <a:spcPct val="0"/>
              </a:spcBef>
              <a:spcAft>
                <a:spcPct val="0"/>
              </a:spcAft>
              <a:defRPr sz="3000" b="1" kern="1200">
                <a:solidFill>
                  <a:srgbClr val="787878"/>
                </a:solidFill>
                <a:latin typeface="+mn-lt"/>
                <a:ea typeface="+mj-ea"/>
                <a:cs typeface="+mj-cs"/>
              </a:defRPr>
            </a:lvl1pPr>
            <a:lvl2pPr algn="l" rtl="0" eaLnBrk="1" fontAlgn="base" hangingPunct="1">
              <a:lnSpc>
                <a:spcPct val="90000"/>
              </a:lnSpc>
              <a:spcBef>
                <a:spcPct val="0"/>
              </a:spcBef>
              <a:spcAft>
                <a:spcPct val="0"/>
              </a:spcAft>
              <a:defRPr sz="3000" b="1">
                <a:solidFill>
                  <a:srgbClr val="787878"/>
                </a:solidFill>
                <a:latin typeface="Arial" pitchFamily="34" charset="0"/>
              </a:defRPr>
            </a:lvl2pPr>
            <a:lvl3pPr algn="l" rtl="0" eaLnBrk="1" fontAlgn="base" hangingPunct="1">
              <a:lnSpc>
                <a:spcPct val="90000"/>
              </a:lnSpc>
              <a:spcBef>
                <a:spcPct val="0"/>
              </a:spcBef>
              <a:spcAft>
                <a:spcPct val="0"/>
              </a:spcAft>
              <a:defRPr sz="3000" b="1">
                <a:solidFill>
                  <a:srgbClr val="787878"/>
                </a:solidFill>
                <a:latin typeface="Arial" pitchFamily="34" charset="0"/>
              </a:defRPr>
            </a:lvl3pPr>
            <a:lvl4pPr algn="l" rtl="0" eaLnBrk="1" fontAlgn="base" hangingPunct="1">
              <a:lnSpc>
                <a:spcPct val="90000"/>
              </a:lnSpc>
              <a:spcBef>
                <a:spcPct val="0"/>
              </a:spcBef>
              <a:spcAft>
                <a:spcPct val="0"/>
              </a:spcAft>
              <a:defRPr sz="3000" b="1">
                <a:solidFill>
                  <a:srgbClr val="787878"/>
                </a:solidFill>
                <a:latin typeface="Arial" pitchFamily="34" charset="0"/>
              </a:defRPr>
            </a:lvl4pPr>
            <a:lvl5pPr algn="l" rtl="0" eaLnBrk="1" fontAlgn="base" hangingPunct="1">
              <a:lnSpc>
                <a:spcPct val="90000"/>
              </a:lnSpc>
              <a:spcBef>
                <a:spcPct val="0"/>
              </a:spcBef>
              <a:spcAft>
                <a:spcPct val="0"/>
              </a:spcAft>
              <a:defRPr sz="3000" b="1">
                <a:solidFill>
                  <a:srgbClr val="787878"/>
                </a:solidFill>
                <a:latin typeface="Arial" pitchFamily="34" charset="0"/>
              </a:defRPr>
            </a:lvl5pPr>
            <a:lvl6pPr marL="457200" algn="l" rtl="0" eaLnBrk="1" fontAlgn="base" hangingPunct="1">
              <a:lnSpc>
                <a:spcPct val="90000"/>
              </a:lnSpc>
              <a:spcBef>
                <a:spcPct val="0"/>
              </a:spcBef>
              <a:spcAft>
                <a:spcPct val="0"/>
              </a:spcAft>
              <a:defRPr sz="3000" b="1">
                <a:solidFill>
                  <a:srgbClr val="787878"/>
                </a:solidFill>
                <a:latin typeface="Arial" pitchFamily="34" charset="0"/>
              </a:defRPr>
            </a:lvl6pPr>
            <a:lvl7pPr marL="914400" algn="l" rtl="0" eaLnBrk="1" fontAlgn="base" hangingPunct="1">
              <a:lnSpc>
                <a:spcPct val="90000"/>
              </a:lnSpc>
              <a:spcBef>
                <a:spcPct val="0"/>
              </a:spcBef>
              <a:spcAft>
                <a:spcPct val="0"/>
              </a:spcAft>
              <a:defRPr sz="3000" b="1">
                <a:solidFill>
                  <a:srgbClr val="787878"/>
                </a:solidFill>
                <a:latin typeface="Arial" pitchFamily="34" charset="0"/>
              </a:defRPr>
            </a:lvl7pPr>
            <a:lvl8pPr marL="1371600" algn="l" rtl="0" eaLnBrk="1" fontAlgn="base" hangingPunct="1">
              <a:lnSpc>
                <a:spcPct val="90000"/>
              </a:lnSpc>
              <a:spcBef>
                <a:spcPct val="0"/>
              </a:spcBef>
              <a:spcAft>
                <a:spcPct val="0"/>
              </a:spcAft>
              <a:defRPr sz="3000" b="1">
                <a:solidFill>
                  <a:srgbClr val="787878"/>
                </a:solidFill>
                <a:latin typeface="Arial" pitchFamily="34" charset="0"/>
              </a:defRPr>
            </a:lvl8pPr>
            <a:lvl9pPr marL="1828800" algn="l" rtl="0" eaLnBrk="1" fontAlgn="base" hangingPunct="1">
              <a:lnSpc>
                <a:spcPct val="90000"/>
              </a:lnSpc>
              <a:spcBef>
                <a:spcPct val="0"/>
              </a:spcBef>
              <a:spcAft>
                <a:spcPct val="0"/>
              </a:spcAft>
              <a:defRPr sz="3000" b="1">
                <a:solidFill>
                  <a:srgbClr val="787878"/>
                </a:solidFill>
                <a:latin typeface="Arial" pitchFamily="34" charset="0"/>
              </a:defRPr>
            </a:lvl9pPr>
          </a:lstStyle>
          <a:p>
            <a:r>
              <a:rPr lang="en-US" sz="3500" dirty="0">
                <a:solidFill>
                  <a:schemeClr val="bg1"/>
                </a:solidFill>
              </a:rPr>
              <a:t>Pure Sounds (</a:t>
            </a:r>
            <a:r>
              <a:rPr lang="en-US" sz="3500" dirty="0" err="1">
                <a:solidFill>
                  <a:schemeClr val="bg1"/>
                </a:solidFill>
              </a:rPr>
              <a:t>ruthmiskin.com</a:t>
            </a:r>
            <a:r>
              <a:rPr lang="en-US" sz="3500" dirty="0">
                <a:solidFill>
                  <a:schemeClr val="bg1"/>
                </a:solidFill>
              </a:rPr>
              <a:t>)</a:t>
            </a:r>
          </a:p>
        </p:txBody>
      </p:sp>
      <p:pic>
        <p:nvPicPr>
          <p:cNvPr id="2" name="ph.set_1_sounds.mpg">
            <a:hlinkClick r:id="" action="ppaction://media"/>
            <a:extLst>
              <a:ext uri="{FF2B5EF4-FFF2-40B4-BE49-F238E27FC236}">
                <a16:creationId xmlns:a16="http://schemas.microsoft.com/office/drawing/2014/main" id="{81859FE0-05B5-6C5C-5954-A0AE5981E65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770968"/>
            <a:ext cx="9144000" cy="5143500"/>
          </a:xfrm>
          <a:prstGeom prst="rect">
            <a:avLst/>
          </a:prstGeom>
        </p:spPr>
      </p:pic>
    </p:spTree>
    <p:extLst>
      <p:ext uri="{BB962C8B-B14F-4D97-AF65-F5344CB8AC3E}">
        <p14:creationId xmlns:p14="http://schemas.microsoft.com/office/powerpoint/2010/main" val="3818260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3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3FCBB-37C7-DD8A-FEEF-41898308DA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662C86-A2D1-BA99-EF36-EDFFB6199582}"/>
              </a:ext>
            </a:extLst>
          </p:cNvPr>
          <p:cNvSpPr>
            <a:spLocks noGrp="1"/>
          </p:cNvSpPr>
          <p:nvPr>
            <p:ph type="title"/>
          </p:nvPr>
        </p:nvSpPr>
        <p:spPr/>
        <p:txBody>
          <a:bodyPr/>
          <a:lstStyle/>
          <a:p>
            <a:r>
              <a:rPr lang="en-US"/>
              <a:t>Speed Sounds Set 2</a:t>
            </a:r>
          </a:p>
        </p:txBody>
      </p:sp>
      <p:sp>
        <p:nvSpPr>
          <p:cNvPr id="3" name="Text Placeholder 2">
            <a:extLst>
              <a:ext uri="{FF2B5EF4-FFF2-40B4-BE49-F238E27FC236}">
                <a16:creationId xmlns:a16="http://schemas.microsoft.com/office/drawing/2014/main" id="{D68F32A9-38FA-E653-4176-B4AFC125FDBB}"/>
              </a:ext>
            </a:extLst>
          </p:cNvPr>
          <p:cNvSpPr>
            <a:spLocks noGrp="1"/>
          </p:cNvSpPr>
          <p:nvPr>
            <p:ph type="body" sz="quarter" idx="10"/>
          </p:nvPr>
        </p:nvSpPr>
        <p:spPr/>
        <p:txBody>
          <a:bodyPr/>
          <a:lstStyle/>
          <a:p>
            <a:endParaRPr lang="en-US"/>
          </a:p>
        </p:txBody>
      </p:sp>
      <p:grpSp>
        <p:nvGrpSpPr>
          <p:cNvPr id="4" name="Group 3">
            <a:extLst>
              <a:ext uri="{FF2B5EF4-FFF2-40B4-BE49-F238E27FC236}">
                <a16:creationId xmlns:a16="http://schemas.microsoft.com/office/drawing/2014/main" id="{7A2442B6-17D6-609D-789D-EE1D5683B72B}"/>
              </a:ext>
            </a:extLst>
          </p:cNvPr>
          <p:cNvGrpSpPr/>
          <p:nvPr/>
        </p:nvGrpSpPr>
        <p:grpSpPr>
          <a:xfrm>
            <a:off x="1030256" y="1656497"/>
            <a:ext cx="7083487" cy="4855815"/>
            <a:chOff x="1056904" y="1366566"/>
            <a:chExt cx="7030192" cy="5049318"/>
          </a:xfrm>
        </p:grpSpPr>
        <p:pic>
          <p:nvPicPr>
            <p:cNvPr id="6" name="Picture 5" descr="Simple_Speed_Sounds_Chart.pdf">
              <a:extLst>
                <a:ext uri="{FF2B5EF4-FFF2-40B4-BE49-F238E27FC236}">
                  <a16:creationId xmlns:a16="http://schemas.microsoft.com/office/drawing/2014/main" id="{43DD2652-FBEE-69E7-4D9C-34F2F01BA55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38" t="6871" r="2798" b="44253"/>
            <a:stretch/>
          </p:blipFill>
          <p:spPr>
            <a:xfrm>
              <a:off x="1056904" y="1366566"/>
              <a:ext cx="7030192" cy="5049318"/>
            </a:xfrm>
            <a:prstGeom prst="rect">
              <a:avLst/>
            </a:prstGeom>
          </p:spPr>
        </p:pic>
        <p:sp>
          <p:nvSpPr>
            <p:cNvPr id="9" name="Rectangle 8">
              <a:extLst>
                <a:ext uri="{FF2B5EF4-FFF2-40B4-BE49-F238E27FC236}">
                  <a16:creationId xmlns:a16="http://schemas.microsoft.com/office/drawing/2014/main" id="{CC0DC51E-B081-74EB-C988-D235A2BAF905}"/>
                </a:ext>
              </a:extLst>
            </p:cNvPr>
            <p:cNvSpPr/>
            <p:nvPr/>
          </p:nvSpPr>
          <p:spPr>
            <a:xfrm>
              <a:off x="4168140" y="4789170"/>
              <a:ext cx="2102031" cy="416478"/>
            </a:xfrm>
            <a:prstGeom prst="rect">
              <a:avLst/>
            </a:prstGeom>
            <a:solidFill>
              <a:srgbClr val="02989E">
                <a:alpha val="37000"/>
              </a:srgb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C853CF2-4BD8-1F8C-E66D-144513FA3BB4}"/>
                </a:ext>
              </a:extLst>
            </p:cNvPr>
            <p:cNvSpPr/>
            <p:nvPr/>
          </p:nvSpPr>
          <p:spPr>
            <a:xfrm>
              <a:off x="1514169" y="5905500"/>
              <a:ext cx="4162732" cy="423510"/>
            </a:xfrm>
            <a:prstGeom prst="rect">
              <a:avLst/>
            </a:prstGeom>
            <a:solidFill>
              <a:srgbClr val="02989E">
                <a:alpha val="36583"/>
              </a:srgbClr>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16571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76B37-9C13-1B1E-8816-BDCC4D5A3898}"/>
              </a:ext>
            </a:extLst>
          </p:cNvPr>
          <p:cNvSpPr>
            <a:spLocks noGrp="1"/>
          </p:cNvSpPr>
          <p:nvPr>
            <p:ph type="title"/>
          </p:nvPr>
        </p:nvSpPr>
        <p:spPr/>
        <p:txBody>
          <a:bodyPr/>
          <a:lstStyle/>
          <a:p>
            <a:r>
              <a:rPr lang="en-US" dirty="0"/>
              <a:t>Writing with the simple code</a:t>
            </a:r>
          </a:p>
        </p:txBody>
      </p:sp>
      <p:sp>
        <p:nvSpPr>
          <p:cNvPr id="3" name="Text Placeholder 2">
            <a:extLst>
              <a:ext uri="{FF2B5EF4-FFF2-40B4-BE49-F238E27FC236}">
                <a16:creationId xmlns:a16="http://schemas.microsoft.com/office/drawing/2014/main" id="{99EFA569-AD1C-62B6-E4D3-B728EBADF7C5}"/>
              </a:ext>
            </a:extLst>
          </p:cNvPr>
          <p:cNvSpPr>
            <a:spLocks noGrp="1"/>
          </p:cNvSpPr>
          <p:nvPr>
            <p:ph type="body" sz="quarter" idx="10"/>
          </p:nvPr>
        </p:nvSpPr>
        <p:spPr/>
        <p:txBody>
          <a:bodyPr/>
          <a:lstStyle/>
          <a:p>
            <a:endParaRPr lang="en-US"/>
          </a:p>
        </p:txBody>
      </p:sp>
      <p:pic>
        <p:nvPicPr>
          <p:cNvPr id="5" name="Picture 4">
            <a:extLst>
              <a:ext uri="{FF2B5EF4-FFF2-40B4-BE49-F238E27FC236}">
                <a16:creationId xmlns:a16="http://schemas.microsoft.com/office/drawing/2014/main" id="{D91E1CF5-3AFA-7626-3813-60651D28E021}"/>
              </a:ext>
            </a:extLst>
          </p:cNvPr>
          <p:cNvPicPr>
            <a:picLocks noChangeAspect="1"/>
          </p:cNvPicPr>
          <p:nvPr/>
        </p:nvPicPr>
        <p:blipFill rotWithShape="1">
          <a:blip r:embed="rId3"/>
          <a:srcRect l="7407" t="6944" r="5555" b="11111"/>
          <a:stretch/>
        </p:blipFill>
        <p:spPr>
          <a:xfrm>
            <a:off x="2647973" y="1706688"/>
            <a:ext cx="3848051" cy="4830531"/>
          </a:xfrm>
          <a:prstGeom prst="rect">
            <a:avLst/>
          </a:prstGeom>
        </p:spPr>
      </p:pic>
      <p:pic>
        <p:nvPicPr>
          <p:cNvPr id="7" name="Picture 6" descr="A blue line on a black background&#10;&#10;Description automatically generated">
            <a:extLst>
              <a:ext uri="{FF2B5EF4-FFF2-40B4-BE49-F238E27FC236}">
                <a16:creationId xmlns:a16="http://schemas.microsoft.com/office/drawing/2014/main" id="{08893322-DFCC-6D37-827C-713C3C55DED2}"/>
              </a:ext>
            </a:extLst>
          </p:cNvPr>
          <p:cNvPicPr>
            <a:picLocks noChangeAspect="1"/>
          </p:cNvPicPr>
          <p:nvPr/>
        </p:nvPicPr>
        <p:blipFill>
          <a:blip r:embed="rId4" cstate="print">
            <a:extLst>
              <a:ext uri="{28A0092B-C50C-407E-A947-70E740481C1C}">
                <a14:useLocalDpi xmlns:a14="http://schemas.microsoft.com/office/drawing/2010/main" val="0"/>
              </a:ext>
            </a:extLst>
          </a:blip>
          <a:srcRect t="27819" b="29878"/>
          <a:stretch/>
        </p:blipFill>
        <p:spPr>
          <a:xfrm rot="2137641">
            <a:off x="1393379" y="1918624"/>
            <a:ext cx="893380" cy="267139"/>
          </a:xfrm>
          <a:prstGeom prst="rect">
            <a:avLst/>
          </a:prstGeom>
        </p:spPr>
      </p:pic>
      <p:pic>
        <p:nvPicPr>
          <p:cNvPr id="8" name="Picture 7" descr="A blue line on a black background&#10;&#10;Description automatically generated">
            <a:extLst>
              <a:ext uri="{FF2B5EF4-FFF2-40B4-BE49-F238E27FC236}">
                <a16:creationId xmlns:a16="http://schemas.microsoft.com/office/drawing/2014/main" id="{EF7E1185-938D-7D88-46DC-4C3A19437C3C}"/>
              </a:ext>
            </a:extLst>
          </p:cNvPr>
          <p:cNvPicPr>
            <a:picLocks noChangeAspect="1"/>
          </p:cNvPicPr>
          <p:nvPr/>
        </p:nvPicPr>
        <p:blipFill>
          <a:blip r:embed="rId4" cstate="print">
            <a:extLst>
              <a:ext uri="{28A0092B-C50C-407E-A947-70E740481C1C}">
                <a14:useLocalDpi xmlns:a14="http://schemas.microsoft.com/office/drawing/2010/main" val="0"/>
              </a:ext>
            </a:extLst>
          </a:blip>
          <a:srcRect t="27819" b="29878"/>
          <a:stretch/>
        </p:blipFill>
        <p:spPr>
          <a:xfrm rot="20487329">
            <a:off x="6730589" y="2793289"/>
            <a:ext cx="893380" cy="267139"/>
          </a:xfrm>
          <a:prstGeom prst="rect">
            <a:avLst/>
          </a:prstGeom>
        </p:spPr>
      </p:pic>
      <p:pic>
        <p:nvPicPr>
          <p:cNvPr id="9" name="Picture 8" descr="A blue line on a black background&#10;&#10;Description automatically generated">
            <a:extLst>
              <a:ext uri="{FF2B5EF4-FFF2-40B4-BE49-F238E27FC236}">
                <a16:creationId xmlns:a16="http://schemas.microsoft.com/office/drawing/2014/main" id="{4091446A-89A7-3822-96F6-70C6073A895F}"/>
              </a:ext>
            </a:extLst>
          </p:cNvPr>
          <p:cNvPicPr>
            <a:picLocks noChangeAspect="1"/>
          </p:cNvPicPr>
          <p:nvPr/>
        </p:nvPicPr>
        <p:blipFill>
          <a:blip r:embed="rId5" cstate="print">
            <a:extLst>
              <a:ext uri="{28A0092B-C50C-407E-A947-70E740481C1C}">
                <a14:useLocalDpi xmlns:a14="http://schemas.microsoft.com/office/drawing/2010/main" val="0"/>
              </a:ext>
            </a:extLst>
          </a:blip>
          <a:srcRect t="27819" b="29878"/>
          <a:stretch/>
        </p:blipFill>
        <p:spPr>
          <a:xfrm rot="19579117">
            <a:off x="6538767" y="1624448"/>
            <a:ext cx="901811" cy="269660"/>
          </a:xfrm>
          <a:prstGeom prst="rect">
            <a:avLst/>
          </a:prstGeom>
        </p:spPr>
      </p:pic>
      <p:pic>
        <p:nvPicPr>
          <p:cNvPr id="10" name="Picture 9" descr="A blue line on a black background&#10;&#10;Description automatically generated">
            <a:extLst>
              <a:ext uri="{FF2B5EF4-FFF2-40B4-BE49-F238E27FC236}">
                <a16:creationId xmlns:a16="http://schemas.microsoft.com/office/drawing/2014/main" id="{74973571-4C5C-9164-5750-3D70E4C0CF8E}"/>
              </a:ext>
            </a:extLst>
          </p:cNvPr>
          <p:cNvPicPr>
            <a:picLocks noChangeAspect="1"/>
          </p:cNvPicPr>
          <p:nvPr/>
        </p:nvPicPr>
        <p:blipFill>
          <a:blip r:embed="rId4" cstate="print">
            <a:extLst>
              <a:ext uri="{28A0092B-C50C-407E-A947-70E740481C1C}">
                <a14:useLocalDpi xmlns:a14="http://schemas.microsoft.com/office/drawing/2010/main" val="0"/>
              </a:ext>
            </a:extLst>
          </a:blip>
          <a:srcRect t="27819" b="29878"/>
          <a:stretch/>
        </p:blipFill>
        <p:spPr>
          <a:xfrm rot="192964">
            <a:off x="6996463" y="4062311"/>
            <a:ext cx="893380" cy="267139"/>
          </a:xfrm>
          <a:prstGeom prst="rect">
            <a:avLst/>
          </a:prstGeom>
        </p:spPr>
      </p:pic>
      <p:pic>
        <p:nvPicPr>
          <p:cNvPr id="11" name="Picture 10" descr="A blue line on a black background&#10;&#10;Description automatically generated">
            <a:extLst>
              <a:ext uri="{FF2B5EF4-FFF2-40B4-BE49-F238E27FC236}">
                <a16:creationId xmlns:a16="http://schemas.microsoft.com/office/drawing/2014/main" id="{7B975455-AE14-BEA6-F68D-D1F1B0F85A97}"/>
              </a:ext>
            </a:extLst>
          </p:cNvPr>
          <p:cNvPicPr>
            <a:picLocks noChangeAspect="1"/>
          </p:cNvPicPr>
          <p:nvPr/>
        </p:nvPicPr>
        <p:blipFill>
          <a:blip r:embed="rId4" cstate="print">
            <a:extLst>
              <a:ext uri="{28A0092B-C50C-407E-A947-70E740481C1C}">
                <a14:useLocalDpi xmlns:a14="http://schemas.microsoft.com/office/drawing/2010/main" val="0"/>
              </a:ext>
            </a:extLst>
          </a:blip>
          <a:srcRect t="27819" b="29878"/>
          <a:stretch/>
        </p:blipFill>
        <p:spPr>
          <a:xfrm rot="19614421">
            <a:off x="1314574" y="4062312"/>
            <a:ext cx="893380" cy="267139"/>
          </a:xfrm>
          <a:prstGeom prst="rect">
            <a:avLst/>
          </a:prstGeom>
        </p:spPr>
      </p:pic>
      <p:pic>
        <p:nvPicPr>
          <p:cNvPr id="12" name="Picture 11" descr="A blue line on a black background&#10;&#10;Description automatically generated">
            <a:extLst>
              <a:ext uri="{FF2B5EF4-FFF2-40B4-BE49-F238E27FC236}">
                <a16:creationId xmlns:a16="http://schemas.microsoft.com/office/drawing/2014/main" id="{A96F7366-02A3-E359-725D-F43EFFDDD988}"/>
              </a:ext>
            </a:extLst>
          </p:cNvPr>
          <p:cNvPicPr>
            <a:picLocks noChangeAspect="1"/>
          </p:cNvPicPr>
          <p:nvPr/>
        </p:nvPicPr>
        <p:blipFill>
          <a:blip r:embed="rId4" cstate="print">
            <a:extLst>
              <a:ext uri="{28A0092B-C50C-407E-A947-70E740481C1C}">
                <a14:useLocalDpi xmlns:a14="http://schemas.microsoft.com/office/drawing/2010/main" val="0"/>
              </a:ext>
            </a:extLst>
          </a:blip>
          <a:srcRect t="27819" b="29878"/>
          <a:stretch/>
        </p:blipFill>
        <p:spPr>
          <a:xfrm rot="2025105">
            <a:off x="6750952" y="5570760"/>
            <a:ext cx="893380" cy="267139"/>
          </a:xfrm>
          <a:prstGeom prst="rect">
            <a:avLst/>
          </a:prstGeom>
        </p:spPr>
      </p:pic>
      <p:pic>
        <p:nvPicPr>
          <p:cNvPr id="13" name="Picture 12" descr="A blue line on a black background&#10;&#10;Description automatically generated">
            <a:extLst>
              <a:ext uri="{FF2B5EF4-FFF2-40B4-BE49-F238E27FC236}">
                <a16:creationId xmlns:a16="http://schemas.microsoft.com/office/drawing/2014/main" id="{C0B2C163-7910-75E8-6BC9-64D52F0CCD07}"/>
              </a:ext>
            </a:extLst>
          </p:cNvPr>
          <p:cNvPicPr>
            <a:picLocks noChangeAspect="1"/>
          </p:cNvPicPr>
          <p:nvPr/>
        </p:nvPicPr>
        <p:blipFill>
          <a:blip r:embed="rId6" cstate="print">
            <a:extLst>
              <a:ext uri="{28A0092B-C50C-407E-A947-70E740481C1C}">
                <a14:useLocalDpi xmlns:a14="http://schemas.microsoft.com/office/drawing/2010/main" val="0"/>
              </a:ext>
            </a:extLst>
          </a:blip>
          <a:srcRect t="27819" b="29878"/>
          <a:stretch/>
        </p:blipFill>
        <p:spPr>
          <a:xfrm rot="17845534">
            <a:off x="1362480" y="5202267"/>
            <a:ext cx="1413961" cy="275418"/>
          </a:xfrm>
          <a:prstGeom prst="rect">
            <a:avLst/>
          </a:prstGeom>
        </p:spPr>
      </p:pic>
      <p:pic>
        <p:nvPicPr>
          <p:cNvPr id="14" name="Picture 13" descr="A blue line on a black background&#10;&#10;Description automatically generated">
            <a:extLst>
              <a:ext uri="{FF2B5EF4-FFF2-40B4-BE49-F238E27FC236}">
                <a16:creationId xmlns:a16="http://schemas.microsoft.com/office/drawing/2014/main" id="{41B6012B-D377-4C95-062E-F24BB36E1B70}"/>
              </a:ext>
            </a:extLst>
          </p:cNvPr>
          <p:cNvPicPr>
            <a:picLocks noChangeAspect="1"/>
          </p:cNvPicPr>
          <p:nvPr/>
        </p:nvPicPr>
        <p:blipFill>
          <a:blip r:embed="rId4" cstate="print">
            <a:extLst>
              <a:ext uri="{28A0092B-C50C-407E-A947-70E740481C1C}">
                <a14:useLocalDpi xmlns:a14="http://schemas.microsoft.com/office/drawing/2010/main" val="0"/>
              </a:ext>
            </a:extLst>
          </a:blip>
          <a:srcRect t="27819" b="29878"/>
          <a:stretch/>
        </p:blipFill>
        <p:spPr>
          <a:xfrm>
            <a:off x="1094810" y="2909195"/>
            <a:ext cx="893380" cy="267139"/>
          </a:xfrm>
          <a:prstGeom prst="rect">
            <a:avLst/>
          </a:prstGeom>
        </p:spPr>
      </p:pic>
    </p:spTree>
    <p:extLst>
      <p:ext uri="{BB962C8B-B14F-4D97-AF65-F5344CB8AC3E}">
        <p14:creationId xmlns:p14="http://schemas.microsoft.com/office/powerpoint/2010/main" val="106726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E5EE7-C301-1692-B0F6-F70DFC52A6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4AB5B2-EEB3-6AC5-407B-862DBD99888C}"/>
              </a:ext>
            </a:extLst>
          </p:cNvPr>
          <p:cNvSpPr>
            <a:spLocks noGrp="1"/>
          </p:cNvSpPr>
          <p:nvPr>
            <p:ph type="title"/>
          </p:nvPr>
        </p:nvSpPr>
        <p:spPr/>
        <p:txBody>
          <a:bodyPr/>
          <a:lstStyle/>
          <a:p>
            <a:r>
              <a:rPr lang="en-US" dirty="0"/>
              <a:t>Speed Sounds Set 3</a:t>
            </a:r>
          </a:p>
        </p:txBody>
      </p:sp>
      <p:sp>
        <p:nvSpPr>
          <p:cNvPr id="3" name="Text Placeholder 2">
            <a:extLst>
              <a:ext uri="{FF2B5EF4-FFF2-40B4-BE49-F238E27FC236}">
                <a16:creationId xmlns:a16="http://schemas.microsoft.com/office/drawing/2014/main" id="{21366D88-50CB-1BF1-D38D-FFB1E6C56A50}"/>
              </a:ext>
            </a:extLst>
          </p:cNvPr>
          <p:cNvSpPr>
            <a:spLocks noGrp="1"/>
          </p:cNvSpPr>
          <p:nvPr>
            <p:ph type="body" sz="quarter" idx="10"/>
          </p:nvPr>
        </p:nvSpPr>
        <p:spPr/>
        <p:txBody>
          <a:bodyPr/>
          <a:lstStyle/>
          <a:p>
            <a:endParaRPr lang="en-US"/>
          </a:p>
        </p:txBody>
      </p:sp>
      <p:pic>
        <p:nvPicPr>
          <p:cNvPr id="5" name="Picture 4" descr="Complex_Speed_Sounds_Chart.pdf">
            <a:extLst>
              <a:ext uri="{FF2B5EF4-FFF2-40B4-BE49-F238E27FC236}">
                <a16:creationId xmlns:a16="http://schemas.microsoft.com/office/drawing/2014/main" id="{7A3C49E2-AC56-B004-D9F3-CC01B7D4589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4075" t="7912" r="8731" b="12963"/>
          <a:stretch/>
        </p:blipFill>
        <p:spPr>
          <a:xfrm>
            <a:off x="2736449" y="1947664"/>
            <a:ext cx="3671101" cy="4714255"/>
          </a:xfrm>
          <a:prstGeom prst="rect">
            <a:avLst/>
          </a:prstGeom>
        </p:spPr>
      </p:pic>
    </p:spTree>
    <p:extLst>
      <p:ext uri="{BB962C8B-B14F-4D97-AF65-F5344CB8AC3E}">
        <p14:creationId xmlns:p14="http://schemas.microsoft.com/office/powerpoint/2010/main" val="4271361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93771-6C5E-07A4-F78F-B0F2BD799652}"/>
              </a:ext>
            </a:extLst>
          </p:cNvPr>
          <p:cNvSpPr>
            <a:spLocks noGrp="1"/>
          </p:cNvSpPr>
          <p:nvPr>
            <p:ph type="title"/>
          </p:nvPr>
        </p:nvSpPr>
        <p:spPr/>
        <p:txBody>
          <a:bodyPr/>
          <a:lstStyle/>
          <a:p>
            <a:r>
              <a:rPr lang="en-US" dirty="0"/>
              <a:t>Speedy sounds + Fred = decoding</a:t>
            </a:r>
          </a:p>
        </p:txBody>
      </p:sp>
      <p:sp>
        <p:nvSpPr>
          <p:cNvPr id="3" name="Text Placeholder 2">
            <a:extLst>
              <a:ext uri="{FF2B5EF4-FFF2-40B4-BE49-F238E27FC236}">
                <a16:creationId xmlns:a16="http://schemas.microsoft.com/office/drawing/2014/main" id="{E40DFE27-BCAE-4EFE-B15E-46F0B598660D}"/>
              </a:ext>
            </a:extLst>
          </p:cNvPr>
          <p:cNvSpPr>
            <a:spLocks noGrp="1"/>
          </p:cNvSpPr>
          <p:nvPr>
            <p:ph type="body" sz="quarter" idx="10"/>
          </p:nvPr>
        </p:nvSpPr>
        <p:spPr/>
        <p:txBody>
          <a:bodyPr/>
          <a:lstStyle/>
          <a:p>
            <a:endParaRPr lang="en-US"/>
          </a:p>
        </p:txBody>
      </p:sp>
      <p:pic>
        <p:nvPicPr>
          <p:cNvPr id="4" name="Picture 3" descr="A blue cross on a white background&#10;&#10;Description automatically generated">
            <a:extLst>
              <a:ext uri="{FF2B5EF4-FFF2-40B4-BE49-F238E27FC236}">
                <a16:creationId xmlns:a16="http://schemas.microsoft.com/office/drawing/2014/main" id="{00F39B1C-4A53-F07F-0B45-F8537C824F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0458" y="3256317"/>
            <a:ext cx="838200" cy="927100"/>
          </a:xfrm>
          <a:prstGeom prst="rect">
            <a:avLst/>
          </a:prstGeom>
        </p:spPr>
      </p:pic>
      <p:pic>
        <p:nvPicPr>
          <p:cNvPr id="5" name="Picture 4">
            <a:extLst>
              <a:ext uri="{FF2B5EF4-FFF2-40B4-BE49-F238E27FC236}">
                <a16:creationId xmlns:a16="http://schemas.microsoft.com/office/drawing/2014/main" id="{F46B1CD6-DAFE-4241-068A-8E20ED057F10}"/>
              </a:ext>
            </a:extLst>
          </p:cNvPr>
          <p:cNvPicPr>
            <a:picLocks noChangeAspect="1"/>
          </p:cNvPicPr>
          <p:nvPr/>
        </p:nvPicPr>
        <p:blipFill rotWithShape="1">
          <a:blip r:embed="rId4">
            <a:extLst>
              <a:ext uri="{28A0092B-C50C-407E-A947-70E740481C1C}">
                <a14:useLocalDpi xmlns:a14="http://schemas.microsoft.com/office/drawing/2010/main" val="0"/>
              </a:ext>
            </a:extLst>
          </a:blip>
          <a:srcRect l="37724" t="20404" r="37852" b="20489"/>
          <a:stretch/>
        </p:blipFill>
        <p:spPr>
          <a:xfrm>
            <a:off x="612036" y="2147672"/>
            <a:ext cx="2484783" cy="3382427"/>
          </a:xfrm>
          <a:prstGeom prst="rect">
            <a:avLst/>
          </a:prstGeom>
        </p:spPr>
      </p:pic>
      <p:pic>
        <p:nvPicPr>
          <p:cNvPr id="6" name="Picture 5">
            <a:extLst>
              <a:ext uri="{FF2B5EF4-FFF2-40B4-BE49-F238E27FC236}">
                <a16:creationId xmlns:a16="http://schemas.microsoft.com/office/drawing/2014/main" id="{4568D655-A004-0534-6458-56D9904802B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278453" y="2553010"/>
            <a:ext cx="4572000" cy="2571750"/>
          </a:xfrm>
          <a:prstGeom prst="rect">
            <a:avLst/>
          </a:prstGeom>
        </p:spPr>
      </p:pic>
    </p:spTree>
    <p:extLst>
      <p:ext uri="{BB962C8B-B14F-4D97-AF65-F5344CB8AC3E}">
        <p14:creationId xmlns:p14="http://schemas.microsoft.com/office/powerpoint/2010/main" val="92128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B1E66-A14C-F97E-7DAB-C556A9930507}"/>
              </a:ext>
            </a:extLst>
          </p:cNvPr>
          <p:cNvSpPr>
            <a:spLocks noGrp="1"/>
          </p:cNvSpPr>
          <p:nvPr>
            <p:ph type="title"/>
          </p:nvPr>
        </p:nvSpPr>
        <p:spPr/>
        <p:txBody>
          <a:bodyPr/>
          <a:lstStyle/>
          <a:p>
            <a:r>
              <a:rPr lang="en-US" dirty="0"/>
              <a:t>Make friends with Fred!</a:t>
            </a:r>
          </a:p>
        </p:txBody>
      </p:sp>
      <p:sp>
        <p:nvSpPr>
          <p:cNvPr id="3" name="Text Placeholder 2">
            <a:extLst>
              <a:ext uri="{FF2B5EF4-FFF2-40B4-BE49-F238E27FC236}">
                <a16:creationId xmlns:a16="http://schemas.microsoft.com/office/drawing/2014/main" id="{F4CEE22E-0AB4-CAD1-1901-A2D7D78B2A0D}"/>
              </a:ext>
            </a:extLst>
          </p:cNvPr>
          <p:cNvSpPr>
            <a:spLocks noGrp="1"/>
          </p:cNvSpPr>
          <p:nvPr>
            <p:ph type="body" sz="quarter" idx="10"/>
          </p:nvPr>
        </p:nvSpPr>
        <p:spPr/>
        <p:txBody>
          <a:bodyPr/>
          <a:lstStyle/>
          <a:p>
            <a:pPr>
              <a:lnSpc>
                <a:spcPct val="100000"/>
              </a:lnSpc>
            </a:pPr>
            <a:endParaRPr lang="en-GB" dirty="0"/>
          </a:p>
        </p:txBody>
      </p:sp>
      <p:pic>
        <p:nvPicPr>
          <p:cNvPr id="5" name="Content Placeholder 1" descr="41Ho83H3mFL.jpg">
            <a:extLst>
              <a:ext uri="{FF2B5EF4-FFF2-40B4-BE49-F238E27FC236}">
                <a16:creationId xmlns:a16="http://schemas.microsoft.com/office/drawing/2014/main" id="{0A8447A2-8CFD-407D-6450-526FC99C7C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5740" y="2293055"/>
            <a:ext cx="6634465" cy="3091662"/>
          </a:xfrm>
          <a:prstGeom prst="rect">
            <a:avLst/>
          </a:prstGeom>
        </p:spPr>
      </p:pic>
    </p:spTree>
    <p:extLst>
      <p:ext uri="{BB962C8B-B14F-4D97-AF65-F5344CB8AC3E}">
        <p14:creationId xmlns:p14="http://schemas.microsoft.com/office/powerpoint/2010/main" val="3002828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EAB1A-AB57-D044-49CB-FEE33AFBBD6D}"/>
              </a:ext>
            </a:extLst>
          </p:cNvPr>
          <p:cNvSpPr>
            <a:spLocks noGrp="1"/>
          </p:cNvSpPr>
          <p:nvPr>
            <p:ph type="title"/>
          </p:nvPr>
        </p:nvSpPr>
        <p:spPr/>
        <p:txBody>
          <a:bodyPr/>
          <a:lstStyle/>
          <a:p>
            <a:r>
              <a:rPr lang="en-US"/>
              <a:t>Set 1 Speed Sounds</a:t>
            </a:r>
          </a:p>
        </p:txBody>
      </p:sp>
      <p:sp>
        <p:nvSpPr>
          <p:cNvPr id="3" name="Text Placeholder 2">
            <a:extLst>
              <a:ext uri="{FF2B5EF4-FFF2-40B4-BE49-F238E27FC236}">
                <a16:creationId xmlns:a16="http://schemas.microsoft.com/office/drawing/2014/main" id="{562D723C-81CC-064B-69FC-4A475BB3A80C}"/>
              </a:ext>
            </a:extLst>
          </p:cNvPr>
          <p:cNvSpPr>
            <a:spLocks noGrp="1"/>
          </p:cNvSpPr>
          <p:nvPr>
            <p:ph type="body" sz="quarter" idx="10"/>
          </p:nvPr>
        </p:nvSpPr>
        <p:spPr/>
        <p:txBody>
          <a:bodyPr/>
          <a:lstStyle/>
          <a:p>
            <a:endParaRPr lang="en-US"/>
          </a:p>
        </p:txBody>
      </p:sp>
      <p:pic>
        <p:nvPicPr>
          <p:cNvPr id="4" name="Picture 3">
            <a:extLst>
              <a:ext uri="{FF2B5EF4-FFF2-40B4-BE49-F238E27FC236}">
                <a16:creationId xmlns:a16="http://schemas.microsoft.com/office/drawing/2014/main" id="{08B20858-D9CA-3E8B-B950-80E5D977EF00}"/>
              </a:ext>
            </a:extLst>
          </p:cNvPr>
          <p:cNvPicPr>
            <a:picLocks noChangeAspect="1"/>
          </p:cNvPicPr>
          <p:nvPr/>
        </p:nvPicPr>
        <p:blipFill>
          <a:blip r:embed="rId3">
            <a:extLst>
              <a:ext uri="{28A0092B-C50C-407E-A947-70E740481C1C}">
                <a14:useLocalDpi xmlns:a14="http://schemas.microsoft.com/office/drawing/2010/main" val="0"/>
              </a:ext>
            </a:extLst>
          </a:blip>
          <a:srcRect b="69516"/>
          <a:stretch>
            <a:fillRect/>
          </a:stretch>
        </p:blipFill>
        <p:spPr>
          <a:xfrm>
            <a:off x="-57528" y="2755471"/>
            <a:ext cx="9213500" cy="2052505"/>
          </a:xfrm>
          <a:prstGeom prst="rect">
            <a:avLst/>
          </a:prstGeom>
        </p:spPr>
      </p:pic>
    </p:spTree>
    <p:extLst>
      <p:ext uri="{BB962C8B-B14F-4D97-AF65-F5344CB8AC3E}">
        <p14:creationId xmlns:p14="http://schemas.microsoft.com/office/powerpoint/2010/main" val="11042021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5237F-3A8D-BB5A-2422-96CAD00D8C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7174B1-890E-F6AD-1393-C3917670FAB4}"/>
              </a:ext>
            </a:extLst>
          </p:cNvPr>
          <p:cNvSpPr>
            <a:spLocks noGrp="1"/>
          </p:cNvSpPr>
          <p:nvPr>
            <p:ph type="title"/>
          </p:nvPr>
        </p:nvSpPr>
        <p:spPr/>
        <p:txBody>
          <a:bodyPr/>
          <a:lstStyle/>
          <a:p>
            <a:r>
              <a:rPr lang="en-US" dirty="0"/>
              <a:t>Virtual Classroom films</a:t>
            </a:r>
          </a:p>
        </p:txBody>
      </p:sp>
      <p:sp>
        <p:nvSpPr>
          <p:cNvPr id="3" name="Text Placeholder 2">
            <a:extLst>
              <a:ext uri="{FF2B5EF4-FFF2-40B4-BE49-F238E27FC236}">
                <a16:creationId xmlns:a16="http://schemas.microsoft.com/office/drawing/2014/main" id="{947BC50D-6B81-E05D-3AF8-E5419ABCFC92}"/>
              </a:ext>
            </a:extLst>
          </p:cNvPr>
          <p:cNvSpPr>
            <a:spLocks noGrp="1"/>
          </p:cNvSpPr>
          <p:nvPr>
            <p:ph type="body" sz="quarter" idx="10"/>
          </p:nvPr>
        </p:nvSpPr>
        <p:spPr/>
        <p:txBody>
          <a:bodyPr/>
          <a:lstStyle/>
          <a:p>
            <a:endParaRPr lang="en-US"/>
          </a:p>
        </p:txBody>
      </p:sp>
      <p:pic>
        <p:nvPicPr>
          <p:cNvPr id="9" name="Picture 8" descr="A computer screen shot of a cartoon&#10;&#10;AI-generated content may be incorrect.">
            <a:extLst>
              <a:ext uri="{FF2B5EF4-FFF2-40B4-BE49-F238E27FC236}">
                <a16:creationId xmlns:a16="http://schemas.microsoft.com/office/drawing/2014/main" id="{6D202150-294D-C3CB-B6FC-5EB93B370CFF}"/>
              </a:ext>
            </a:extLst>
          </p:cNvPr>
          <p:cNvPicPr>
            <a:picLocks noChangeAspect="1"/>
          </p:cNvPicPr>
          <p:nvPr/>
        </p:nvPicPr>
        <p:blipFill>
          <a:blip r:embed="rId3">
            <a:extLst>
              <a:ext uri="{28A0092B-C50C-407E-A947-70E740481C1C}">
                <a14:useLocalDpi xmlns:a14="http://schemas.microsoft.com/office/drawing/2010/main" val="0"/>
              </a:ext>
            </a:extLst>
          </a:blip>
          <a:srcRect l="13235" t="26399" r="14456" b="10175"/>
          <a:stretch>
            <a:fillRect/>
          </a:stretch>
        </p:blipFill>
        <p:spPr>
          <a:xfrm>
            <a:off x="0" y="1964724"/>
            <a:ext cx="9144000" cy="4893276"/>
          </a:xfrm>
          <a:prstGeom prst="rect">
            <a:avLst/>
          </a:prstGeom>
        </p:spPr>
      </p:pic>
    </p:spTree>
    <p:extLst>
      <p:ext uri="{BB962C8B-B14F-4D97-AF65-F5344CB8AC3E}">
        <p14:creationId xmlns:p14="http://schemas.microsoft.com/office/powerpoint/2010/main" val="3542266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A6DA8-38C6-212B-CFBF-1340D17FD2B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BC322DF-F10B-B1B2-1166-256743AF064A}"/>
              </a:ext>
            </a:extLst>
          </p:cNvPr>
          <p:cNvSpPr txBox="1">
            <a:spLocks/>
          </p:cNvSpPr>
          <p:nvPr/>
        </p:nvSpPr>
        <p:spPr>
          <a:xfrm>
            <a:off x="612036" y="748683"/>
            <a:ext cx="6036845" cy="1198981"/>
          </a:xfrm>
          <a:prstGeom prst="rect">
            <a:avLst/>
          </a:prstGeom>
        </p:spPr>
        <p:txBody>
          <a:bodyPr/>
          <a:lstStyle>
            <a:lvl1pPr algn="l" rtl="0" eaLnBrk="1" fontAlgn="base" hangingPunct="1">
              <a:lnSpc>
                <a:spcPct val="90000"/>
              </a:lnSpc>
              <a:spcBef>
                <a:spcPct val="0"/>
              </a:spcBef>
              <a:spcAft>
                <a:spcPct val="0"/>
              </a:spcAft>
              <a:defRPr sz="3000" b="1" kern="1200">
                <a:solidFill>
                  <a:srgbClr val="787878"/>
                </a:solidFill>
                <a:latin typeface="+mn-lt"/>
                <a:ea typeface="+mj-ea"/>
                <a:cs typeface="+mj-cs"/>
              </a:defRPr>
            </a:lvl1pPr>
            <a:lvl2pPr algn="l" rtl="0" eaLnBrk="1" fontAlgn="base" hangingPunct="1">
              <a:lnSpc>
                <a:spcPct val="90000"/>
              </a:lnSpc>
              <a:spcBef>
                <a:spcPct val="0"/>
              </a:spcBef>
              <a:spcAft>
                <a:spcPct val="0"/>
              </a:spcAft>
              <a:defRPr sz="3000" b="1">
                <a:solidFill>
                  <a:srgbClr val="787878"/>
                </a:solidFill>
                <a:latin typeface="Arial" pitchFamily="34" charset="0"/>
              </a:defRPr>
            </a:lvl2pPr>
            <a:lvl3pPr algn="l" rtl="0" eaLnBrk="1" fontAlgn="base" hangingPunct="1">
              <a:lnSpc>
                <a:spcPct val="90000"/>
              </a:lnSpc>
              <a:spcBef>
                <a:spcPct val="0"/>
              </a:spcBef>
              <a:spcAft>
                <a:spcPct val="0"/>
              </a:spcAft>
              <a:defRPr sz="3000" b="1">
                <a:solidFill>
                  <a:srgbClr val="787878"/>
                </a:solidFill>
                <a:latin typeface="Arial" pitchFamily="34" charset="0"/>
              </a:defRPr>
            </a:lvl3pPr>
            <a:lvl4pPr algn="l" rtl="0" eaLnBrk="1" fontAlgn="base" hangingPunct="1">
              <a:lnSpc>
                <a:spcPct val="90000"/>
              </a:lnSpc>
              <a:spcBef>
                <a:spcPct val="0"/>
              </a:spcBef>
              <a:spcAft>
                <a:spcPct val="0"/>
              </a:spcAft>
              <a:defRPr sz="3000" b="1">
                <a:solidFill>
                  <a:srgbClr val="787878"/>
                </a:solidFill>
                <a:latin typeface="Arial" pitchFamily="34" charset="0"/>
              </a:defRPr>
            </a:lvl4pPr>
            <a:lvl5pPr algn="l" rtl="0" eaLnBrk="1" fontAlgn="base" hangingPunct="1">
              <a:lnSpc>
                <a:spcPct val="90000"/>
              </a:lnSpc>
              <a:spcBef>
                <a:spcPct val="0"/>
              </a:spcBef>
              <a:spcAft>
                <a:spcPct val="0"/>
              </a:spcAft>
              <a:defRPr sz="3000" b="1">
                <a:solidFill>
                  <a:srgbClr val="787878"/>
                </a:solidFill>
                <a:latin typeface="Arial" pitchFamily="34" charset="0"/>
              </a:defRPr>
            </a:lvl5pPr>
            <a:lvl6pPr marL="457200" algn="l" rtl="0" eaLnBrk="1" fontAlgn="base" hangingPunct="1">
              <a:lnSpc>
                <a:spcPct val="90000"/>
              </a:lnSpc>
              <a:spcBef>
                <a:spcPct val="0"/>
              </a:spcBef>
              <a:spcAft>
                <a:spcPct val="0"/>
              </a:spcAft>
              <a:defRPr sz="3000" b="1">
                <a:solidFill>
                  <a:srgbClr val="787878"/>
                </a:solidFill>
                <a:latin typeface="Arial" pitchFamily="34" charset="0"/>
              </a:defRPr>
            </a:lvl6pPr>
            <a:lvl7pPr marL="914400" algn="l" rtl="0" eaLnBrk="1" fontAlgn="base" hangingPunct="1">
              <a:lnSpc>
                <a:spcPct val="90000"/>
              </a:lnSpc>
              <a:spcBef>
                <a:spcPct val="0"/>
              </a:spcBef>
              <a:spcAft>
                <a:spcPct val="0"/>
              </a:spcAft>
              <a:defRPr sz="3000" b="1">
                <a:solidFill>
                  <a:srgbClr val="787878"/>
                </a:solidFill>
                <a:latin typeface="Arial" pitchFamily="34" charset="0"/>
              </a:defRPr>
            </a:lvl7pPr>
            <a:lvl8pPr marL="1371600" algn="l" rtl="0" eaLnBrk="1" fontAlgn="base" hangingPunct="1">
              <a:lnSpc>
                <a:spcPct val="90000"/>
              </a:lnSpc>
              <a:spcBef>
                <a:spcPct val="0"/>
              </a:spcBef>
              <a:spcAft>
                <a:spcPct val="0"/>
              </a:spcAft>
              <a:defRPr sz="3000" b="1">
                <a:solidFill>
                  <a:srgbClr val="787878"/>
                </a:solidFill>
                <a:latin typeface="Arial" pitchFamily="34" charset="0"/>
              </a:defRPr>
            </a:lvl8pPr>
            <a:lvl9pPr marL="1828800" algn="l" rtl="0" eaLnBrk="1" fontAlgn="base" hangingPunct="1">
              <a:lnSpc>
                <a:spcPct val="90000"/>
              </a:lnSpc>
              <a:spcBef>
                <a:spcPct val="0"/>
              </a:spcBef>
              <a:spcAft>
                <a:spcPct val="0"/>
              </a:spcAft>
              <a:defRPr sz="3000" b="1">
                <a:solidFill>
                  <a:srgbClr val="787878"/>
                </a:solidFill>
                <a:latin typeface="Arial" pitchFamily="34" charset="0"/>
              </a:defRPr>
            </a:lvl9pPr>
          </a:lstStyle>
          <a:p>
            <a:r>
              <a:rPr lang="en-US" sz="3500">
                <a:solidFill>
                  <a:schemeClr val="bg1"/>
                </a:solidFill>
              </a:rPr>
              <a:t>Virtual Classroom</a:t>
            </a:r>
          </a:p>
        </p:txBody>
      </p:sp>
      <p:pic>
        <p:nvPicPr>
          <p:cNvPr id="2" name="Picture 1" descr="A yellow arrow pointing to the left&#10;&#10;Description automatically generated">
            <a:extLst>
              <a:ext uri="{FF2B5EF4-FFF2-40B4-BE49-F238E27FC236}">
                <a16:creationId xmlns:a16="http://schemas.microsoft.com/office/drawing/2014/main" id="{7BE89BF3-1BE3-D644-00AB-AF301A1AF3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4584459" flipV="1">
            <a:off x="3907707" y="433393"/>
            <a:ext cx="1218987" cy="1529855"/>
          </a:xfrm>
          <a:prstGeom prst="rect">
            <a:avLst/>
          </a:prstGeom>
        </p:spPr>
      </p:pic>
      <p:pic>
        <p:nvPicPr>
          <p:cNvPr id="4" name="200325_internal_wales_vc_promo_edited_1067686857 (720p) (1).mp4">
            <a:hlinkClick r:id="" action="ppaction://media"/>
            <a:extLst>
              <a:ext uri="{FF2B5EF4-FFF2-40B4-BE49-F238E27FC236}">
                <a16:creationId xmlns:a16="http://schemas.microsoft.com/office/drawing/2014/main" id="{21591254-BA24-8CC9-7118-AF191A724D1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1714500"/>
            <a:ext cx="9144000" cy="5143500"/>
          </a:xfrm>
          <a:prstGeom prst="rect">
            <a:avLst/>
          </a:prstGeom>
        </p:spPr>
      </p:pic>
    </p:spTree>
    <p:extLst>
      <p:ext uri="{BB962C8B-B14F-4D97-AF65-F5344CB8AC3E}">
        <p14:creationId xmlns:p14="http://schemas.microsoft.com/office/powerpoint/2010/main" val="711360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2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25B64-9B53-1111-605A-A41893AFF0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22F4E9-CFFF-A180-ADED-097CD0D340BA}"/>
              </a:ext>
            </a:extLst>
          </p:cNvPr>
          <p:cNvSpPr>
            <a:spLocks noGrp="1"/>
          </p:cNvSpPr>
          <p:nvPr>
            <p:ph type="title"/>
          </p:nvPr>
        </p:nvSpPr>
        <p:spPr>
          <a:xfrm>
            <a:off x="612036" y="748683"/>
            <a:ext cx="7327632" cy="1198981"/>
          </a:xfrm>
        </p:spPr>
        <p:txBody>
          <a:bodyPr/>
          <a:lstStyle/>
          <a:p>
            <a:r>
              <a:rPr lang="en-US" dirty="0"/>
              <a:t>How do I use the Virtual Classroom?</a:t>
            </a:r>
          </a:p>
        </p:txBody>
      </p:sp>
      <p:sp>
        <p:nvSpPr>
          <p:cNvPr id="3" name="Text Placeholder 2">
            <a:extLst>
              <a:ext uri="{FF2B5EF4-FFF2-40B4-BE49-F238E27FC236}">
                <a16:creationId xmlns:a16="http://schemas.microsoft.com/office/drawing/2014/main" id="{DB5B2B1F-63B6-D354-1288-2D4021D80100}"/>
              </a:ext>
            </a:extLst>
          </p:cNvPr>
          <p:cNvSpPr>
            <a:spLocks noGrp="1"/>
          </p:cNvSpPr>
          <p:nvPr>
            <p:ph type="body" sz="quarter" idx="10"/>
          </p:nvPr>
        </p:nvSpPr>
        <p:spPr>
          <a:xfrm>
            <a:off x="612037" y="1947664"/>
            <a:ext cx="7919927" cy="3720330"/>
          </a:xfrm>
        </p:spPr>
        <p:txBody>
          <a:bodyPr/>
          <a:lstStyle/>
          <a:p>
            <a:pPr marL="514350" lvl="0" indent="-514350">
              <a:lnSpc>
                <a:spcPct val="100000"/>
              </a:lnSpc>
              <a:buFont typeface="+mj-lt"/>
              <a:buAutoNum type="arabicPeriod"/>
            </a:pPr>
            <a:r>
              <a:rPr lang="en-GB" dirty="0">
                <a:ea typeface="Calibri" panose="020F0502020204030204" pitchFamily="34" charset="0"/>
              </a:rPr>
              <a:t>Set aside 10 minutes to watch a film with your child each day.</a:t>
            </a:r>
            <a:endParaRPr lang="en-GB" dirty="0">
              <a:ea typeface="Times New Roman" panose="02020603050405020304" pitchFamily="18" charset="0"/>
            </a:endParaRPr>
          </a:p>
          <a:p>
            <a:pPr marL="514350" lvl="0" indent="-514350">
              <a:lnSpc>
                <a:spcPct val="100000"/>
              </a:lnSpc>
              <a:buFont typeface="+mj-lt"/>
              <a:buAutoNum type="arabicPeriod"/>
            </a:pPr>
            <a:r>
              <a:rPr lang="en-GB" dirty="0">
                <a:ea typeface="Calibri" panose="020F0502020204030204" pitchFamily="34" charset="0"/>
              </a:rPr>
              <a:t>Find a quiet space for your child to watch the film on a laptop or tablet.</a:t>
            </a:r>
            <a:endParaRPr lang="en-GB" dirty="0">
              <a:ea typeface="Times New Roman" panose="02020603050405020304" pitchFamily="18" charset="0"/>
            </a:endParaRPr>
          </a:p>
          <a:p>
            <a:pPr marL="514350" lvl="0" indent="-514350">
              <a:lnSpc>
                <a:spcPct val="100000"/>
              </a:lnSpc>
              <a:buFont typeface="+mj-lt"/>
              <a:buAutoNum type="arabicPeriod"/>
            </a:pPr>
            <a:r>
              <a:rPr lang="en-GB" dirty="0">
                <a:ea typeface="Calibri" panose="020F0502020204030204" pitchFamily="34" charset="0"/>
              </a:rPr>
              <a:t>Praise your child as they join in with the lesson – make it fun!</a:t>
            </a:r>
          </a:p>
          <a:p>
            <a:pPr lvl="0">
              <a:lnSpc>
                <a:spcPct val="100000"/>
              </a:lnSpc>
            </a:pPr>
            <a:endParaRPr lang="en-GB" sz="2000" dirty="0">
              <a:ea typeface="Times New Roman" panose="02020603050405020304" pitchFamily="18" charset="0"/>
            </a:endParaRPr>
          </a:p>
          <a:p>
            <a:pPr>
              <a:lnSpc>
                <a:spcPct val="100000"/>
              </a:lnSpc>
            </a:pPr>
            <a:r>
              <a:rPr lang="en-GB" dirty="0">
                <a:ea typeface="Calibri" panose="020F0502020204030204" pitchFamily="34" charset="0"/>
              </a:rPr>
              <a:t>The more they practise using these films, the quicker they’ll learn to read.</a:t>
            </a:r>
            <a:r>
              <a:rPr lang="en-GB" dirty="0"/>
              <a:t> </a:t>
            </a:r>
            <a:endParaRPr lang="en-GB" dirty="0">
              <a:ea typeface="Times New Roman" panose="02020603050405020304" pitchFamily="18" charset="0"/>
            </a:endParaRPr>
          </a:p>
          <a:p>
            <a:endParaRPr lang="en-US" dirty="0"/>
          </a:p>
        </p:txBody>
      </p:sp>
      <p:pic>
        <p:nvPicPr>
          <p:cNvPr id="4" name="Picture 3" descr="A blue line on a black background&#10;&#10;Description automatically generated">
            <a:extLst>
              <a:ext uri="{FF2B5EF4-FFF2-40B4-BE49-F238E27FC236}">
                <a16:creationId xmlns:a16="http://schemas.microsoft.com/office/drawing/2014/main" id="{3B98DF9E-4914-E63E-EA89-567207974E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4315" y="1051455"/>
            <a:ext cx="3798277" cy="525986"/>
          </a:xfrm>
          <a:prstGeom prst="rect">
            <a:avLst/>
          </a:prstGeom>
        </p:spPr>
      </p:pic>
    </p:spTree>
    <p:extLst>
      <p:ext uri="{BB962C8B-B14F-4D97-AF65-F5344CB8AC3E}">
        <p14:creationId xmlns:p14="http://schemas.microsoft.com/office/powerpoint/2010/main" val="644529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4BB65-7D46-7EE0-2FCC-3FC0EFAECC5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176406-A762-0F8E-87F5-DA3774783E69}"/>
              </a:ext>
            </a:extLst>
          </p:cNvPr>
          <p:cNvSpPr>
            <a:spLocks noGrp="1"/>
          </p:cNvSpPr>
          <p:nvPr>
            <p:ph type="body" sz="quarter" idx="10"/>
          </p:nvPr>
        </p:nvSpPr>
        <p:spPr/>
        <p:txBody>
          <a:bodyPr/>
          <a:lstStyle/>
          <a:p>
            <a:pPr marL="0" indent="0">
              <a:lnSpc>
                <a:spcPct val="100000"/>
              </a:lnSpc>
              <a:buNone/>
            </a:pPr>
            <a:r>
              <a:rPr lang="en-US" dirty="0"/>
              <a:t>Teach a child to read and keep that child reading and we will change everything.</a:t>
            </a:r>
          </a:p>
          <a:p>
            <a:pPr>
              <a:lnSpc>
                <a:spcPct val="100000"/>
              </a:lnSpc>
            </a:pPr>
            <a:endParaRPr lang="en-US" dirty="0"/>
          </a:p>
          <a:p>
            <a:pPr marL="0" indent="0">
              <a:lnSpc>
                <a:spcPct val="100000"/>
              </a:lnSpc>
              <a:buNone/>
            </a:pPr>
            <a:r>
              <a:rPr lang="en-US" b="1" dirty="0"/>
              <a:t>And I mean everything.</a:t>
            </a:r>
          </a:p>
        </p:txBody>
      </p:sp>
      <p:sp>
        <p:nvSpPr>
          <p:cNvPr id="3" name="Text Placeholder 2">
            <a:extLst>
              <a:ext uri="{FF2B5EF4-FFF2-40B4-BE49-F238E27FC236}">
                <a16:creationId xmlns:a16="http://schemas.microsoft.com/office/drawing/2014/main" id="{1B362A10-F6F2-729E-668E-901EAACC63B5}"/>
              </a:ext>
            </a:extLst>
          </p:cNvPr>
          <p:cNvSpPr>
            <a:spLocks noGrp="1"/>
          </p:cNvSpPr>
          <p:nvPr>
            <p:ph type="body" sz="quarter" idx="11"/>
          </p:nvPr>
        </p:nvSpPr>
        <p:spPr/>
        <p:txBody>
          <a:bodyPr/>
          <a:lstStyle/>
          <a:p>
            <a:pPr marL="0" indent="0">
              <a:buNone/>
            </a:pPr>
            <a:r>
              <a:rPr lang="en-US" dirty="0"/>
              <a:t>Jeanette Winterson</a:t>
            </a:r>
            <a:endParaRPr lang="en-US" b="1" dirty="0"/>
          </a:p>
        </p:txBody>
      </p:sp>
    </p:spTree>
    <p:extLst>
      <p:ext uri="{BB962C8B-B14F-4D97-AF65-F5344CB8AC3E}">
        <p14:creationId xmlns:p14="http://schemas.microsoft.com/office/powerpoint/2010/main" val="20745984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1ADF3-C6B8-C35B-883C-2ED87B94F4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2A7138-6641-471B-DF9D-6077A446530C}"/>
              </a:ext>
            </a:extLst>
          </p:cNvPr>
          <p:cNvSpPr>
            <a:spLocks noGrp="1"/>
          </p:cNvSpPr>
          <p:nvPr>
            <p:ph type="title"/>
          </p:nvPr>
        </p:nvSpPr>
        <p:spPr>
          <a:xfrm>
            <a:off x="612036" y="748683"/>
            <a:ext cx="7327632" cy="1198981"/>
          </a:xfrm>
        </p:spPr>
        <p:txBody>
          <a:bodyPr/>
          <a:lstStyle/>
          <a:p>
            <a:r>
              <a:rPr lang="en-US" dirty="0"/>
              <a:t>Teach spelling using Fred Fingers</a:t>
            </a:r>
          </a:p>
        </p:txBody>
      </p:sp>
      <p:sp>
        <p:nvSpPr>
          <p:cNvPr id="3" name="Text Placeholder 2">
            <a:extLst>
              <a:ext uri="{FF2B5EF4-FFF2-40B4-BE49-F238E27FC236}">
                <a16:creationId xmlns:a16="http://schemas.microsoft.com/office/drawing/2014/main" id="{C22264AB-EFAC-FD0D-5EC0-34E6235CD09C}"/>
              </a:ext>
            </a:extLst>
          </p:cNvPr>
          <p:cNvSpPr>
            <a:spLocks noGrp="1"/>
          </p:cNvSpPr>
          <p:nvPr>
            <p:ph type="body" sz="quarter" idx="10"/>
          </p:nvPr>
        </p:nvSpPr>
        <p:spPr>
          <a:xfrm>
            <a:off x="612037" y="1947664"/>
            <a:ext cx="7919927" cy="3720330"/>
          </a:xfrm>
        </p:spPr>
        <p:txBody>
          <a:bodyPr/>
          <a:lstStyle/>
          <a:p>
            <a:endParaRPr lang="en-US" dirty="0"/>
          </a:p>
        </p:txBody>
      </p:sp>
      <p:pic>
        <p:nvPicPr>
          <p:cNvPr id="5" name="Picture 4" descr="A young children in red shirts&#10;&#10;AI-generated content may be incorrect.">
            <a:extLst>
              <a:ext uri="{FF2B5EF4-FFF2-40B4-BE49-F238E27FC236}">
                <a16:creationId xmlns:a16="http://schemas.microsoft.com/office/drawing/2014/main" id="{0F792895-13ED-D2CF-EA60-75EBBC2D970F}"/>
              </a:ext>
            </a:extLst>
          </p:cNvPr>
          <p:cNvPicPr>
            <a:picLocks noChangeAspect="1"/>
          </p:cNvPicPr>
          <p:nvPr/>
        </p:nvPicPr>
        <p:blipFill>
          <a:blip r:embed="rId3"/>
          <a:stretch>
            <a:fillRect/>
          </a:stretch>
        </p:blipFill>
        <p:spPr>
          <a:xfrm>
            <a:off x="0" y="1896394"/>
            <a:ext cx="9144000" cy="4961605"/>
          </a:xfrm>
          <a:prstGeom prst="rect">
            <a:avLst/>
          </a:prstGeom>
        </p:spPr>
      </p:pic>
    </p:spTree>
    <p:extLst>
      <p:ext uri="{BB962C8B-B14F-4D97-AF65-F5344CB8AC3E}">
        <p14:creationId xmlns:p14="http://schemas.microsoft.com/office/powerpoint/2010/main" val="173430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79ACB-0BE1-C88C-01B8-787316AF8BB9}"/>
              </a:ext>
            </a:extLst>
          </p:cNvPr>
          <p:cNvSpPr>
            <a:spLocks noGrp="1"/>
          </p:cNvSpPr>
          <p:nvPr>
            <p:ph type="title"/>
          </p:nvPr>
        </p:nvSpPr>
        <p:spPr/>
        <p:txBody>
          <a:bodyPr/>
          <a:lstStyle/>
          <a:p>
            <a:r>
              <a:rPr lang="en-US"/>
              <a:t>Three reads</a:t>
            </a:r>
          </a:p>
        </p:txBody>
      </p:sp>
      <p:sp>
        <p:nvSpPr>
          <p:cNvPr id="3" name="Text Placeholder 2">
            <a:extLst>
              <a:ext uri="{FF2B5EF4-FFF2-40B4-BE49-F238E27FC236}">
                <a16:creationId xmlns:a16="http://schemas.microsoft.com/office/drawing/2014/main" id="{BC50BF24-29F1-5416-2ED4-7CB8B69D5D0A}"/>
              </a:ext>
            </a:extLst>
          </p:cNvPr>
          <p:cNvSpPr>
            <a:spLocks noGrp="1"/>
          </p:cNvSpPr>
          <p:nvPr>
            <p:ph type="body" sz="quarter" idx="10"/>
          </p:nvPr>
        </p:nvSpPr>
        <p:spPr/>
        <p:txBody>
          <a:bodyPr/>
          <a:lstStyle/>
          <a:p>
            <a:pPr marL="514350" indent="-514350" eaLnBrk="1" hangingPunct="1">
              <a:lnSpc>
                <a:spcPct val="100000"/>
              </a:lnSpc>
              <a:buFont typeface="Wingdings" pitchFamily="2" charset="2"/>
              <a:buAutoNum type="arabicPeriod"/>
            </a:pPr>
            <a:r>
              <a:rPr lang="en-GB" dirty="0">
                <a:ea typeface="Arial Unicode MS" pitchFamily="34" charset="-128"/>
                <a:cs typeface="Arial Unicode MS" pitchFamily="34" charset="-128"/>
              </a:rPr>
              <a:t>Read every word </a:t>
            </a:r>
            <a:r>
              <a:rPr lang="en-GB" b="1" dirty="0">
                <a:ea typeface="Arial Unicode MS" pitchFamily="34" charset="-128"/>
                <a:cs typeface="Arial Unicode MS" pitchFamily="34" charset="-128"/>
              </a:rPr>
              <a:t>accurately.</a:t>
            </a:r>
          </a:p>
          <a:p>
            <a:pPr marL="514350" indent="-514350" eaLnBrk="1" hangingPunct="1">
              <a:lnSpc>
                <a:spcPct val="100000"/>
              </a:lnSpc>
              <a:buFont typeface="Wingdings" pitchFamily="2" charset="2"/>
              <a:buAutoNum type="arabicPeriod"/>
            </a:pPr>
            <a:endParaRPr lang="en-GB" b="1" dirty="0">
              <a:ea typeface="Arial Unicode MS" pitchFamily="34" charset="-128"/>
              <a:cs typeface="Arial Unicode MS" pitchFamily="34" charset="-128"/>
            </a:endParaRPr>
          </a:p>
          <a:p>
            <a:pPr marL="514350" indent="-514350" eaLnBrk="1" hangingPunct="1">
              <a:lnSpc>
                <a:spcPct val="100000"/>
              </a:lnSpc>
              <a:buFont typeface="Wingdings" pitchFamily="2" charset="2"/>
              <a:buAutoNum type="arabicPeriod"/>
            </a:pPr>
            <a:r>
              <a:rPr lang="en-GB" dirty="0">
                <a:ea typeface="Arial Unicode MS" pitchFamily="34" charset="-128"/>
                <a:cs typeface="Arial Unicode MS" pitchFamily="34" charset="-128"/>
              </a:rPr>
              <a:t>Read more words </a:t>
            </a:r>
            <a:r>
              <a:rPr lang="en-GB" b="1" dirty="0">
                <a:ea typeface="Arial Unicode MS" pitchFamily="34" charset="-128"/>
                <a:cs typeface="Arial Unicode MS" pitchFamily="34" charset="-128"/>
              </a:rPr>
              <a:t>‘at a glance’.</a:t>
            </a:r>
          </a:p>
          <a:p>
            <a:pPr marL="514350" indent="-514350" eaLnBrk="1" hangingPunct="1">
              <a:lnSpc>
                <a:spcPct val="100000"/>
              </a:lnSpc>
              <a:buFont typeface="Wingdings" pitchFamily="2" charset="2"/>
              <a:buAutoNum type="arabicPeriod"/>
            </a:pPr>
            <a:endParaRPr lang="en-GB" b="1" dirty="0">
              <a:ea typeface="Arial Unicode MS" pitchFamily="34" charset="-128"/>
              <a:cs typeface="Arial Unicode MS" pitchFamily="34" charset="-128"/>
            </a:endParaRPr>
          </a:p>
          <a:p>
            <a:pPr marL="514350" indent="-514350" eaLnBrk="1" hangingPunct="1">
              <a:lnSpc>
                <a:spcPct val="100000"/>
              </a:lnSpc>
              <a:buFont typeface="Wingdings" pitchFamily="2" charset="2"/>
              <a:buAutoNum type="arabicPeriod"/>
            </a:pPr>
            <a:r>
              <a:rPr lang="en-GB" dirty="0">
                <a:ea typeface="Arial Unicode MS" pitchFamily="34" charset="-128"/>
                <a:cs typeface="Arial Unicode MS" pitchFamily="34" charset="-128"/>
              </a:rPr>
              <a:t>Read the whole story accurately, fluently and with a </a:t>
            </a:r>
            <a:r>
              <a:rPr lang="en-GB" b="1" dirty="0">
                <a:ea typeface="Arial Unicode MS" pitchFamily="34" charset="-128"/>
                <a:cs typeface="Arial Unicode MS" pitchFamily="34" charset="-128"/>
              </a:rPr>
              <a:t>storyteller’s voice.</a:t>
            </a:r>
            <a:endParaRPr lang="en-GB" dirty="0">
              <a:ea typeface="Arial Unicode MS" pitchFamily="34" charset="-128"/>
              <a:cs typeface="Arial Unicode MS" pitchFamily="34" charset="-128"/>
            </a:endParaRPr>
          </a:p>
          <a:p>
            <a:endParaRPr lang="en-US" dirty="0"/>
          </a:p>
        </p:txBody>
      </p:sp>
      <p:pic>
        <p:nvPicPr>
          <p:cNvPr id="4" name="Picture 3" descr="A blue line on a black background&#10;&#10;Description automatically generated">
            <a:extLst>
              <a:ext uri="{FF2B5EF4-FFF2-40B4-BE49-F238E27FC236}">
                <a16:creationId xmlns:a16="http://schemas.microsoft.com/office/drawing/2014/main" id="{A88732B0-EE91-FFDB-FF3F-123C7797C9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336" y="1046876"/>
            <a:ext cx="2588364" cy="551793"/>
          </a:xfrm>
          <a:prstGeom prst="rect">
            <a:avLst/>
          </a:prstGeom>
          <a:ln>
            <a:noFill/>
          </a:ln>
        </p:spPr>
      </p:pic>
    </p:spTree>
    <p:extLst>
      <p:ext uri="{BB962C8B-B14F-4D97-AF65-F5344CB8AC3E}">
        <p14:creationId xmlns:p14="http://schemas.microsoft.com/office/powerpoint/2010/main" val="237759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E5724-8288-2B29-A430-B8D934FE9F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38535B-A885-9075-8F4F-DC5156B6E4F5}"/>
              </a:ext>
            </a:extLst>
          </p:cNvPr>
          <p:cNvSpPr>
            <a:spLocks noGrp="1"/>
          </p:cNvSpPr>
          <p:nvPr>
            <p:ph type="title"/>
          </p:nvPr>
        </p:nvSpPr>
        <p:spPr/>
        <p:txBody>
          <a:bodyPr/>
          <a:lstStyle/>
          <a:p>
            <a:r>
              <a:rPr lang="en-US"/>
              <a:t>Three reads</a:t>
            </a:r>
          </a:p>
        </p:txBody>
      </p:sp>
      <p:sp>
        <p:nvSpPr>
          <p:cNvPr id="3" name="Text Placeholder 2">
            <a:extLst>
              <a:ext uri="{FF2B5EF4-FFF2-40B4-BE49-F238E27FC236}">
                <a16:creationId xmlns:a16="http://schemas.microsoft.com/office/drawing/2014/main" id="{C61C22EE-3C93-74BC-3984-D9645DB03DFE}"/>
              </a:ext>
            </a:extLst>
          </p:cNvPr>
          <p:cNvSpPr>
            <a:spLocks noGrp="1"/>
          </p:cNvSpPr>
          <p:nvPr>
            <p:ph type="body" sz="quarter" idx="10"/>
          </p:nvPr>
        </p:nvSpPr>
        <p:spPr/>
        <p:txBody>
          <a:bodyPr/>
          <a:lstStyle/>
          <a:p>
            <a:endParaRPr lang="en-US" dirty="0"/>
          </a:p>
        </p:txBody>
      </p:sp>
      <p:pic>
        <p:nvPicPr>
          <p:cNvPr id="5" name="Content Placeholder 14" descr="A picture containing graphical user interface&#10;&#10;Description automatically generated">
            <a:extLst>
              <a:ext uri="{FF2B5EF4-FFF2-40B4-BE49-F238E27FC236}">
                <a16:creationId xmlns:a16="http://schemas.microsoft.com/office/drawing/2014/main" id="{01D75AC7-4640-EED5-F3F9-4E07CE89944C}"/>
              </a:ext>
            </a:extLst>
          </p:cNvPr>
          <p:cNvPicPr>
            <a:picLocks noChangeAspect="1"/>
          </p:cNvPicPr>
          <p:nvPr/>
        </p:nvPicPr>
        <p:blipFill>
          <a:blip r:embed="rId3"/>
          <a:stretch>
            <a:fillRect/>
          </a:stretch>
        </p:blipFill>
        <p:spPr>
          <a:xfrm>
            <a:off x="1034754" y="3949672"/>
            <a:ext cx="3072807" cy="2159270"/>
          </a:xfrm>
          <a:prstGeom prst="rect">
            <a:avLst/>
          </a:prstGeom>
        </p:spPr>
      </p:pic>
      <p:grpSp>
        <p:nvGrpSpPr>
          <p:cNvPr id="6" name="Group 5">
            <a:extLst>
              <a:ext uri="{FF2B5EF4-FFF2-40B4-BE49-F238E27FC236}">
                <a16:creationId xmlns:a16="http://schemas.microsoft.com/office/drawing/2014/main" id="{778D41E3-0997-0BC1-51E1-C8A9E658E697}"/>
              </a:ext>
            </a:extLst>
          </p:cNvPr>
          <p:cNvGrpSpPr/>
          <p:nvPr/>
        </p:nvGrpSpPr>
        <p:grpSpPr>
          <a:xfrm>
            <a:off x="1067403" y="1910776"/>
            <a:ext cx="6862666" cy="1545374"/>
            <a:chOff x="1331639" y="4077050"/>
            <a:chExt cx="3382487" cy="810023"/>
          </a:xfrm>
        </p:grpSpPr>
        <p:grpSp>
          <p:nvGrpSpPr>
            <p:cNvPr id="7" name="Group 6">
              <a:extLst>
                <a:ext uri="{FF2B5EF4-FFF2-40B4-BE49-F238E27FC236}">
                  <a16:creationId xmlns:a16="http://schemas.microsoft.com/office/drawing/2014/main" id="{6A69BBD4-937E-D38E-C9CB-88C446E0DD73}"/>
                </a:ext>
              </a:extLst>
            </p:cNvPr>
            <p:cNvGrpSpPr/>
            <p:nvPr/>
          </p:nvGrpSpPr>
          <p:grpSpPr>
            <a:xfrm>
              <a:off x="1331639" y="4077050"/>
              <a:ext cx="2446386" cy="810004"/>
              <a:chOff x="1297076" y="3889727"/>
              <a:chExt cx="1959156" cy="648683"/>
            </a:xfrm>
          </p:grpSpPr>
          <p:pic>
            <p:nvPicPr>
              <p:cNvPr id="11" name="Picture 10" descr="837119 RED Pin It On CVR.pdf">
                <a:extLst>
                  <a:ext uri="{FF2B5EF4-FFF2-40B4-BE49-F238E27FC236}">
                    <a16:creationId xmlns:a16="http://schemas.microsoft.com/office/drawing/2014/main" id="{9203A06D-0F67-D882-0C91-7B1CED047AA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97076" y="3889729"/>
                <a:ext cx="921153" cy="648678"/>
              </a:xfrm>
              <a:prstGeom prst="rect">
                <a:avLst/>
              </a:prstGeom>
              <a:ln>
                <a:solidFill>
                  <a:schemeClr val="tx1"/>
                </a:solidFill>
              </a:ln>
            </p:spPr>
          </p:pic>
          <p:pic>
            <p:nvPicPr>
              <p:cNvPr id="12" name="Picture 11" descr="837132 GREEN My Dog Ned CVR.pdf">
                <a:extLst>
                  <a:ext uri="{FF2B5EF4-FFF2-40B4-BE49-F238E27FC236}">
                    <a16:creationId xmlns:a16="http://schemas.microsoft.com/office/drawing/2014/main" id="{9D66F6F8-3397-0ED6-A335-0CEC4DD375F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27744" y="3889727"/>
                <a:ext cx="921154" cy="648678"/>
              </a:xfrm>
              <a:prstGeom prst="rect">
                <a:avLst/>
              </a:prstGeom>
              <a:ln>
                <a:solidFill>
                  <a:schemeClr val="tx1"/>
                </a:solidFill>
              </a:ln>
            </p:spPr>
          </p:pic>
          <p:pic>
            <p:nvPicPr>
              <p:cNvPr id="13" name="Picture 12" descr="837158 PURPLE Billy the Kid CVR.pdf">
                <a:extLst>
                  <a:ext uri="{FF2B5EF4-FFF2-40B4-BE49-F238E27FC236}">
                    <a16:creationId xmlns:a16="http://schemas.microsoft.com/office/drawing/2014/main" id="{876CBC2B-A1D9-85AD-F7B0-D3A986E15EC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6078" y="3889731"/>
                <a:ext cx="921156" cy="648678"/>
              </a:xfrm>
              <a:prstGeom prst="rect">
                <a:avLst/>
              </a:prstGeom>
              <a:ln>
                <a:solidFill>
                  <a:schemeClr val="tx1"/>
                </a:solidFill>
              </a:ln>
            </p:spPr>
          </p:pic>
          <p:pic>
            <p:nvPicPr>
              <p:cNvPr id="14" name="Picture 13" descr="837169 PINK Scruffy Ted CVR.pdf">
                <a:extLst>
                  <a:ext uri="{FF2B5EF4-FFF2-40B4-BE49-F238E27FC236}">
                    <a16:creationId xmlns:a16="http://schemas.microsoft.com/office/drawing/2014/main" id="{7B0D4378-39B4-B595-822A-81F40E906B0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104411" y="3889731"/>
                <a:ext cx="921156" cy="648679"/>
              </a:xfrm>
              <a:prstGeom prst="rect">
                <a:avLst/>
              </a:prstGeom>
              <a:ln>
                <a:solidFill>
                  <a:schemeClr val="tx1"/>
                </a:solidFill>
              </a:ln>
            </p:spPr>
          </p:pic>
          <p:pic>
            <p:nvPicPr>
              <p:cNvPr id="15" name="Picture 14" descr="837188 ORANGE Playday CVR.pdf">
                <a:extLst>
                  <a:ext uri="{FF2B5EF4-FFF2-40B4-BE49-F238E27FC236}">
                    <a16:creationId xmlns:a16="http://schemas.microsoft.com/office/drawing/2014/main" id="{6E87BFB5-3DC0-9A03-F18B-775FCDC9F85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35078" y="3889730"/>
                <a:ext cx="921154" cy="648679"/>
              </a:xfrm>
              <a:prstGeom prst="rect">
                <a:avLst/>
              </a:prstGeom>
              <a:ln>
                <a:solidFill>
                  <a:schemeClr val="tx1"/>
                </a:solidFill>
              </a:ln>
            </p:spPr>
          </p:pic>
        </p:grpSp>
        <p:pic>
          <p:nvPicPr>
            <p:cNvPr id="8" name="Picture 7" descr="Screen Shot 2016-04-13 at 14.02.55.jpg">
              <a:extLst>
                <a:ext uri="{FF2B5EF4-FFF2-40B4-BE49-F238E27FC236}">
                  <a16:creationId xmlns:a16="http://schemas.microsoft.com/office/drawing/2014/main" id="{269C8A51-3A45-BB65-22E6-83FCCA316AD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987824" y="4077072"/>
              <a:ext cx="1146650" cy="810000"/>
            </a:xfrm>
            <a:prstGeom prst="rect">
              <a:avLst/>
            </a:prstGeom>
            <a:ln>
              <a:solidFill>
                <a:schemeClr val="tx1"/>
              </a:solidFill>
            </a:ln>
          </p:spPr>
        </p:pic>
        <p:pic>
          <p:nvPicPr>
            <p:cNvPr id="9" name="Picture 8" descr="837214 BLUE Barker CVR.pdf">
              <a:extLst>
                <a:ext uri="{FF2B5EF4-FFF2-40B4-BE49-F238E27FC236}">
                  <a16:creationId xmlns:a16="http://schemas.microsoft.com/office/drawing/2014/main" id="{6D15FE5E-FEBB-32AC-37A5-D47430FC5458}"/>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275856" y="4077072"/>
              <a:ext cx="1150238" cy="810000"/>
            </a:xfrm>
            <a:prstGeom prst="rect">
              <a:avLst/>
            </a:prstGeom>
            <a:solidFill>
              <a:schemeClr val="bg1"/>
            </a:solidFill>
            <a:ln>
              <a:solidFill>
                <a:schemeClr val="tx1"/>
              </a:solidFill>
            </a:ln>
          </p:spPr>
        </p:pic>
        <p:pic>
          <p:nvPicPr>
            <p:cNvPr id="10" name="Picture 9" descr="837237 GREY Dangerous dinosaur CVR.pdf">
              <a:extLst>
                <a:ext uri="{FF2B5EF4-FFF2-40B4-BE49-F238E27FC236}">
                  <a16:creationId xmlns:a16="http://schemas.microsoft.com/office/drawing/2014/main" id="{430BA6B6-4B48-2A4D-C756-47C8453A2791}"/>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563888" y="4077073"/>
              <a:ext cx="1150238" cy="810000"/>
            </a:xfrm>
            <a:prstGeom prst="rect">
              <a:avLst/>
            </a:prstGeom>
            <a:ln>
              <a:solidFill>
                <a:schemeClr val="tx1"/>
              </a:solidFill>
            </a:ln>
          </p:spPr>
        </p:pic>
      </p:grpSp>
      <p:pic>
        <p:nvPicPr>
          <p:cNvPr id="16" name="Picture 15" descr="Graphical user interface, text&#10;&#10;Description automatically generated with medium confidence">
            <a:extLst>
              <a:ext uri="{FF2B5EF4-FFF2-40B4-BE49-F238E27FC236}">
                <a16:creationId xmlns:a16="http://schemas.microsoft.com/office/drawing/2014/main" id="{869B4B0A-DF93-1A79-616C-3994D17EBAB6}"/>
              </a:ext>
            </a:extLst>
          </p:cNvPr>
          <p:cNvPicPr>
            <a:picLocks noChangeAspect="1"/>
          </p:cNvPicPr>
          <p:nvPr/>
        </p:nvPicPr>
        <p:blipFill>
          <a:blip r:embed="rId12"/>
          <a:stretch>
            <a:fillRect/>
          </a:stretch>
        </p:blipFill>
        <p:spPr>
          <a:xfrm>
            <a:off x="4747683" y="3949672"/>
            <a:ext cx="3072807" cy="2159645"/>
          </a:xfrm>
          <a:prstGeom prst="rect">
            <a:avLst/>
          </a:prstGeom>
        </p:spPr>
      </p:pic>
    </p:spTree>
    <p:extLst>
      <p:ext uri="{BB962C8B-B14F-4D97-AF65-F5344CB8AC3E}">
        <p14:creationId xmlns:p14="http://schemas.microsoft.com/office/powerpoint/2010/main" val="118697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A1EBE-29D9-58E8-8291-72992F8FE1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5142CE-E412-B792-07E9-EE9DAC8516BE}"/>
              </a:ext>
            </a:extLst>
          </p:cNvPr>
          <p:cNvSpPr>
            <a:spLocks noGrp="1"/>
          </p:cNvSpPr>
          <p:nvPr>
            <p:ph type="title"/>
          </p:nvPr>
        </p:nvSpPr>
        <p:spPr/>
        <p:txBody>
          <a:bodyPr/>
          <a:lstStyle/>
          <a:p>
            <a:r>
              <a:rPr lang="en-US" dirty="0"/>
              <a:t>’Special Friends’, ‘Fred Talk’</a:t>
            </a:r>
          </a:p>
        </p:txBody>
      </p:sp>
      <p:sp>
        <p:nvSpPr>
          <p:cNvPr id="3" name="Text Placeholder 2">
            <a:extLst>
              <a:ext uri="{FF2B5EF4-FFF2-40B4-BE49-F238E27FC236}">
                <a16:creationId xmlns:a16="http://schemas.microsoft.com/office/drawing/2014/main" id="{0DF62D55-43F6-3C35-58C6-CA12BE8F58D7}"/>
              </a:ext>
            </a:extLst>
          </p:cNvPr>
          <p:cNvSpPr>
            <a:spLocks noGrp="1"/>
          </p:cNvSpPr>
          <p:nvPr>
            <p:ph type="body" sz="quarter" idx="10"/>
          </p:nvPr>
        </p:nvSpPr>
        <p:spPr/>
        <p:txBody>
          <a:bodyPr/>
          <a:lstStyle/>
          <a:p>
            <a:endParaRPr lang="en-US" dirty="0"/>
          </a:p>
        </p:txBody>
      </p:sp>
      <p:pic>
        <p:nvPicPr>
          <p:cNvPr id="4" name="Picture 3">
            <a:extLst>
              <a:ext uri="{FF2B5EF4-FFF2-40B4-BE49-F238E27FC236}">
                <a16:creationId xmlns:a16="http://schemas.microsoft.com/office/drawing/2014/main" id="{AF2CF253-D315-3162-23E8-8CA285CAFC8F}"/>
              </a:ext>
            </a:extLst>
          </p:cNvPr>
          <p:cNvPicPr>
            <a:picLocks noChangeAspect="1"/>
          </p:cNvPicPr>
          <p:nvPr/>
        </p:nvPicPr>
        <p:blipFill>
          <a:blip r:embed="rId3"/>
          <a:srcRect/>
          <a:stretch/>
        </p:blipFill>
        <p:spPr>
          <a:xfrm>
            <a:off x="4052807" y="2096650"/>
            <a:ext cx="4956865" cy="3484469"/>
          </a:xfrm>
          <a:prstGeom prst="rect">
            <a:avLst/>
          </a:prstGeom>
        </p:spPr>
      </p:pic>
      <p:pic>
        <p:nvPicPr>
          <p:cNvPr id="17" name="Picture 16" descr="Icon&#10;&#10;Description automatically generated">
            <a:extLst>
              <a:ext uri="{FF2B5EF4-FFF2-40B4-BE49-F238E27FC236}">
                <a16:creationId xmlns:a16="http://schemas.microsoft.com/office/drawing/2014/main" id="{EFFE838C-11E2-82D3-228D-EC790BBFECC0}"/>
              </a:ext>
            </a:extLst>
          </p:cNvPr>
          <p:cNvPicPr>
            <a:picLocks noChangeAspect="1"/>
          </p:cNvPicPr>
          <p:nvPr/>
        </p:nvPicPr>
        <p:blipFill>
          <a:blip r:embed="rId4"/>
          <a:stretch>
            <a:fillRect/>
          </a:stretch>
        </p:blipFill>
        <p:spPr>
          <a:xfrm>
            <a:off x="134327" y="2934270"/>
            <a:ext cx="3817579" cy="1819778"/>
          </a:xfrm>
          <a:prstGeom prst="rect">
            <a:avLst/>
          </a:prstGeom>
        </p:spPr>
      </p:pic>
    </p:spTree>
    <p:extLst>
      <p:ext uri="{BB962C8B-B14F-4D97-AF65-F5344CB8AC3E}">
        <p14:creationId xmlns:p14="http://schemas.microsoft.com/office/powerpoint/2010/main" val="215519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A6A94-BBDD-D87B-A66E-3FAFB314DA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596D03-01F3-255B-A2C3-1F213514A016}"/>
              </a:ext>
            </a:extLst>
          </p:cNvPr>
          <p:cNvSpPr>
            <a:spLocks noGrp="1"/>
          </p:cNvSpPr>
          <p:nvPr>
            <p:ph type="title"/>
          </p:nvPr>
        </p:nvSpPr>
        <p:spPr/>
        <p:txBody>
          <a:bodyPr/>
          <a:lstStyle/>
          <a:p>
            <a:r>
              <a:rPr lang="en-US" dirty="0"/>
              <a:t>Red Words</a:t>
            </a:r>
          </a:p>
        </p:txBody>
      </p:sp>
      <p:sp>
        <p:nvSpPr>
          <p:cNvPr id="3" name="Text Placeholder 2">
            <a:extLst>
              <a:ext uri="{FF2B5EF4-FFF2-40B4-BE49-F238E27FC236}">
                <a16:creationId xmlns:a16="http://schemas.microsoft.com/office/drawing/2014/main" id="{3569E63F-B9EC-2E73-F478-D1F445FE9D3C}"/>
              </a:ext>
            </a:extLst>
          </p:cNvPr>
          <p:cNvSpPr>
            <a:spLocks noGrp="1"/>
          </p:cNvSpPr>
          <p:nvPr>
            <p:ph type="body" sz="quarter" idx="10"/>
          </p:nvPr>
        </p:nvSpPr>
        <p:spPr/>
        <p:txBody>
          <a:bodyPr/>
          <a:lstStyle/>
          <a:p>
            <a:endParaRPr lang="en-US" dirty="0"/>
          </a:p>
        </p:txBody>
      </p:sp>
      <p:pic>
        <p:nvPicPr>
          <p:cNvPr id="5" name="Content Placeholder 4">
            <a:extLst>
              <a:ext uri="{FF2B5EF4-FFF2-40B4-BE49-F238E27FC236}">
                <a16:creationId xmlns:a16="http://schemas.microsoft.com/office/drawing/2014/main" id="{182C5A67-9E8A-A75D-D190-4DF14ADBF7D1}"/>
              </a:ext>
            </a:extLst>
          </p:cNvPr>
          <p:cNvPicPr>
            <a:picLocks noChangeAspect="1"/>
          </p:cNvPicPr>
          <p:nvPr/>
        </p:nvPicPr>
        <p:blipFill>
          <a:blip r:embed="rId3"/>
          <a:stretch>
            <a:fillRect/>
          </a:stretch>
        </p:blipFill>
        <p:spPr>
          <a:xfrm>
            <a:off x="3851523" y="2092813"/>
            <a:ext cx="5128977" cy="3280400"/>
          </a:xfrm>
          <a:prstGeom prst="rect">
            <a:avLst/>
          </a:prstGeom>
        </p:spPr>
      </p:pic>
      <p:pic>
        <p:nvPicPr>
          <p:cNvPr id="6" name="Picture 5">
            <a:extLst>
              <a:ext uri="{FF2B5EF4-FFF2-40B4-BE49-F238E27FC236}">
                <a16:creationId xmlns:a16="http://schemas.microsoft.com/office/drawing/2014/main" id="{5E0BC379-B739-79EF-4BA1-D39B674D5D92}"/>
              </a:ext>
            </a:extLst>
          </p:cNvPr>
          <p:cNvPicPr>
            <a:picLocks noChangeAspect="1"/>
          </p:cNvPicPr>
          <p:nvPr/>
        </p:nvPicPr>
        <p:blipFill rotWithShape="1">
          <a:blip r:embed="rId4"/>
          <a:srcRect l="7891" r="3172" b="1901"/>
          <a:stretch/>
        </p:blipFill>
        <p:spPr>
          <a:xfrm>
            <a:off x="163499" y="1954838"/>
            <a:ext cx="3500839" cy="1778175"/>
          </a:xfrm>
          <a:prstGeom prst="rect">
            <a:avLst/>
          </a:prstGeom>
          <a:ln>
            <a:solidFill>
              <a:schemeClr val="tx1"/>
            </a:solidFill>
          </a:ln>
        </p:spPr>
      </p:pic>
      <p:pic>
        <p:nvPicPr>
          <p:cNvPr id="7" name="Picture 6">
            <a:extLst>
              <a:ext uri="{FF2B5EF4-FFF2-40B4-BE49-F238E27FC236}">
                <a16:creationId xmlns:a16="http://schemas.microsoft.com/office/drawing/2014/main" id="{95CA1381-3ACA-94B5-A678-CCC8375CF0DB}"/>
              </a:ext>
            </a:extLst>
          </p:cNvPr>
          <p:cNvPicPr>
            <a:picLocks noChangeAspect="1"/>
          </p:cNvPicPr>
          <p:nvPr/>
        </p:nvPicPr>
        <p:blipFill rotWithShape="1">
          <a:blip r:embed="rId5"/>
          <a:srcRect t="4602" r="6712" b="7279"/>
          <a:stretch/>
        </p:blipFill>
        <p:spPr>
          <a:xfrm>
            <a:off x="163499" y="3838886"/>
            <a:ext cx="3500839" cy="1778176"/>
          </a:xfrm>
          <a:prstGeom prst="rect">
            <a:avLst/>
          </a:prstGeom>
          <a:ln>
            <a:solidFill>
              <a:schemeClr val="tx1"/>
            </a:solidFill>
          </a:ln>
        </p:spPr>
      </p:pic>
    </p:spTree>
    <p:extLst>
      <p:ext uri="{BB962C8B-B14F-4D97-AF65-F5344CB8AC3E}">
        <p14:creationId xmlns:p14="http://schemas.microsoft.com/office/powerpoint/2010/main" val="1350315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06355-6FB1-C1DB-97BC-9FB548FA40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AD57A6-AE36-C469-EB20-CC2F70250D33}"/>
              </a:ext>
            </a:extLst>
          </p:cNvPr>
          <p:cNvSpPr>
            <a:spLocks noGrp="1"/>
          </p:cNvSpPr>
          <p:nvPr>
            <p:ph type="title"/>
          </p:nvPr>
        </p:nvSpPr>
        <p:spPr/>
        <p:txBody>
          <a:bodyPr/>
          <a:lstStyle/>
          <a:p>
            <a:r>
              <a:rPr lang="en-US" dirty="0"/>
              <a:t>What books will children bring home?</a:t>
            </a:r>
          </a:p>
        </p:txBody>
      </p:sp>
      <p:sp>
        <p:nvSpPr>
          <p:cNvPr id="3" name="Text Placeholder 2">
            <a:extLst>
              <a:ext uri="{FF2B5EF4-FFF2-40B4-BE49-F238E27FC236}">
                <a16:creationId xmlns:a16="http://schemas.microsoft.com/office/drawing/2014/main" id="{7CED4560-B5E4-FFF7-F62F-5A4645933CF0}"/>
              </a:ext>
            </a:extLst>
          </p:cNvPr>
          <p:cNvSpPr>
            <a:spLocks noGrp="1"/>
          </p:cNvSpPr>
          <p:nvPr>
            <p:ph type="body" sz="quarter" idx="10"/>
          </p:nvPr>
        </p:nvSpPr>
        <p:spPr/>
        <p:txBody>
          <a:bodyPr/>
          <a:lstStyle/>
          <a:p>
            <a:endParaRPr lang="en-US" dirty="0"/>
          </a:p>
        </p:txBody>
      </p:sp>
      <p:pic>
        <p:nvPicPr>
          <p:cNvPr id="4" name="Picture 3" descr="A blue cross on a white background&#10;&#10;Description automatically generated">
            <a:extLst>
              <a:ext uri="{FF2B5EF4-FFF2-40B4-BE49-F238E27FC236}">
                <a16:creationId xmlns:a16="http://schemas.microsoft.com/office/drawing/2014/main" id="{2019099E-B742-F87B-2186-B686F6F01D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9781" y="3048599"/>
            <a:ext cx="838200" cy="927100"/>
          </a:xfrm>
          <a:prstGeom prst="rect">
            <a:avLst/>
          </a:prstGeom>
        </p:spPr>
      </p:pic>
      <p:pic>
        <p:nvPicPr>
          <p:cNvPr id="8" name="Picture 7">
            <a:extLst>
              <a:ext uri="{FF2B5EF4-FFF2-40B4-BE49-F238E27FC236}">
                <a16:creationId xmlns:a16="http://schemas.microsoft.com/office/drawing/2014/main" id="{95FE52AA-DF5D-234F-B376-979F11E4BE70}"/>
              </a:ext>
            </a:extLst>
          </p:cNvPr>
          <p:cNvPicPr>
            <a:picLocks noChangeAspect="1"/>
          </p:cNvPicPr>
          <p:nvPr/>
        </p:nvPicPr>
        <p:blipFill>
          <a:blip r:embed="rId4"/>
          <a:stretch>
            <a:fillRect/>
          </a:stretch>
        </p:blipFill>
        <p:spPr>
          <a:xfrm>
            <a:off x="191538" y="3021149"/>
            <a:ext cx="1715139" cy="1247239"/>
          </a:xfrm>
          <a:prstGeom prst="rect">
            <a:avLst/>
          </a:prstGeom>
          <a:ln>
            <a:solidFill>
              <a:schemeClr val="accent5"/>
            </a:solidFill>
          </a:ln>
        </p:spPr>
      </p:pic>
      <p:pic>
        <p:nvPicPr>
          <p:cNvPr id="9" name="Picture 8" descr="A picture containing drawing&#10;&#10;Description automatically generated">
            <a:extLst>
              <a:ext uri="{FF2B5EF4-FFF2-40B4-BE49-F238E27FC236}">
                <a16:creationId xmlns:a16="http://schemas.microsoft.com/office/drawing/2014/main" id="{A28AD824-953A-9529-852A-ADB0099346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5908" y="3644768"/>
            <a:ext cx="1609264" cy="1201529"/>
          </a:xfrm>
          <a:prstGeom prst="rect">
            <a:avLst/>
          </a:prstGeom>
        </p:spPr>
      </p:pic>
      <p:pic>
        <p:nvPicPr>
          <p:cNvPr id="10" name="Picture 9">
            <a:extLst>
              <a:ext uri="{FF2B5EF4-FFF2-40B4-BE49-F238E27FC236}">
                <a16:creationId xmlns:a16="http://schemas.microsoft.com/office/drawing/2014/main" id="{69B9E988-EA88-D028-7FBF-486E634F67FF}"/>
              </a:ext>
            </a:extLst>
          </p:cNvPr>
          <p:cNvPicPr>
            <a:picLocks noChangeAspect="1"/>
          </p:cNvPicPr>
          <p:nvPr/>
        </p:nvPicPr>
        <p:blipFill rotWithShape="1">
          <a:blip r:embed="rId6"/>
          <a:srcRect t="5578" r="1547"/>
          <a:stretch/>
        </p:blipFill>
        <p:spPr>
          <a:xfrm>
            <a:off x="2831740" y="1963767"/>
            <a:ext cx="1609264" cy="1154606"/>
          </a:xfrm>
          <a:prstGeom prst="rect">
            <a:avLst/>
          </a:prstGeom>
        </p:spPr>
      </p:pic>
      <p:pic>
        <p:nvPicPr>
          <p:cNvPr id="11" name="Picture 10">
            <a:extLst>
              <a:ext uri="{FF2B5EF4-FFF2-40B4-BE49-F238E27FC236}">
                <a16:creationId xmlns:a16="http://schemas.microsoft.com/office/drawing/2014/main" id="{CC72751B-AB14-BE1B-F67B-A85238E5EDF0}"/>
              </a:ext>
            </a:extLst>
          </p:cNvPr>
          <p:cNvPicPr>
            <a:picLocks noChangeAspect="1"/>
          </p:cNvPicPr>
          <p:nvPr/>
        </p:nvPicPr>
        <p:blipFill>
          <a:blip r:embed="rId7"/>
          <a:stretch>
            <a:fillRect/>
          </a:stretch>
        </p:blipFill>
        <p:spPr>
          <a:xfrm>
            <a:off x="2964555" y="3346367"/>
            <a:ext cx="1326056" cy="1729409"/>
          </a:xfrm>
          <a:prstGeom prst="rect">
            <a:avLst/>
          </a:prstGeom>
        </p:spPr>
      </p:pic>
      <p:pic>
        <p:nvPicPr>
          <p:cNvPr id="12" name="Picture 11">
            <a:extLst>
              <a:ext uri="{FF2B5EF4-FFF2-40B4-BE49-F238E27FC236}">
                <a16:creationId xmlns:a16="http://schemas.microsoft.com/office/drawing/2014/main" id="{66A06EB3-1141-2641-C17C-FAA8E9A7628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7135122" y="2929971"/>
            <a:ext cx="1847738" cy="1560484"/>
          </a:xfrm>
          <a:prstGeom prst="rect">
            <a:avLst/>
          </a:prstGeom>
        </p:spPr>
      </p:pic>
      <p:pic>
        <p:nvPicPr>
          <p:cNvPr id="13" name="Content Placeholder 6">
            <a:extLst>
              <a:ext uri="{FF2B5EF4-FFF2-40B4-BE49-F238E27FC236}">
                <a16:creationId xmlns:a16="http://schemas.microsoft.com/office/drawing/2014/main" id="{83166CEA-7D9F-6838-68F1-131B1C4C121B}"/>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3561907" y="5165527"/>
            <a:ext cx="2020186" cy="1261431"/>
          </a:xfrm>
          <a:prstGeom prst="rect">
            <a:avLst/>
          </a:prstGeom>
        </p:spPr>
      </p:pic>
      <p:pic>
        <p:nvPicPr>
          <p:cNvPr id="14" name="Picture 13" descr="A screenshot of a computer&#10;&#10;Description automatically generated with low confidence">
            <a:extLst>
              <a:ext uri="{FF2B5EF4-FFF2-40B4-BE49-F238E27FC236}">
                <a16:creationId xmlns:a16="http://schemas.microsoft.com/office/drawing/2014/main" id="{54212AC3-290D-A7D3-0FE3-B25EC4E53B0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72000" y="2361016"/>
            <a:ext cx="1613172" cy="1137910"/>
          </a:xfrm>
          <a:prstGeom prst="rect">
            <a:avLst/>
          </a:prstGeom>
        </p:spPr>
      </p:pic>
      <p:pic>
        <p:nvPicPr>
          <p:cNvPr id="15" name="Picture 14" descr="A blue cross on a white background&#10;&#10;Description automatically generated">
            <a:extLst>
              <a:ext uri="{FF2B5EF4-FFF2-40B4-BE49-F238E27FC236}">
                <a16:creationId xmlns:a16="http://schemas.microsoft.com/office/drawing/2014/main" id="{F03DA56B-5126-E4D6-4431-3EF2AE7A6E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3540" y="3048599"/>
            <a:ext cx="838200" cy="927100"/>
          </a:xfrm>
          <a:prstGeom prst="rect">
            <a:avLst/>
          </a:prstGeom>
        </p:spPr>
      </p:pic>
    </p:spTree>
    <p:extLst>
      <p:ext uri="{BB962C8B-B14F-4D97-AF65-F5344CB8AC3E}">
        <p14:creationId xmlns:p14="http://schemas.microsoft.com/office/powerpoint/2010/main" val="121471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D919E-06D5-FA0C-C73C-415895CAC2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157C54-D421-73D9-9453-8CCDA7839854}"/>
              </a:ext>
            </a:extLst>
          </p:cNvPr>
          <p:cNvSpPr>
            <a:spLocks noGrp="1"/>
          </p:cNvSpPr>
          <p:nvPr>
            <p:ph type="title"/>
          </p:nvPr>
        </p:nvSpPr>
        <p:spPr/>
        <p:txBody>
          <a:bodyPr/>
          <a:lstStyle/>
          <a:p>
            <a:r>
              <a:rPr lang="en-US" dirty="0"/>
              <a:t>My Reading and Writing Kit</a:t>
            </a:r>
          </a:p>
        </p:txBody>
      </p:sp>
      <p:sp>
        <p:nvSpPr>
          <p:cNvPr id="3" name="Text Placeholder 2">
            <a:extLst>
              <a:ext uri="{FF2B5EF4-FFF2-40B4-BE49-F238E27FC236}">
                <a16:creationId xmlns:a16="http://schemas.microsoft.com/office/drawing/2014/main" id="{E1901861-ADC3-64AE-E25F-C8476E0B4336}"/>
              </a:ext>
            </a:extLst>
          </p:cNvPr>
          <p:cNvSpPr>
            <a:spLocks noGrp="1"/>
          </p:cNvSpPr>
          <p:nvPr>
            <p:ph type="body" sz="quarter" idx="10"/>
          </p:nvPr>
        </p:nvSpPr>
        <p:spPr/>
        <p:txBody>
          <a:bodyPr/>
          <a:lstStyle/>
          <a:p>
            <a:endParaRPr lang="en-US" dirty="0"/>
          </a:p>
        </p:txBody>
      </p:sp>
      <p:pic>
        <p:nvPicPr>
          <p:cNvPr id="5" name="Picture 4" descr="A book cover with a child hugging a dog&#10;&#10;AI-generated content may be incorrect.">
            <a:extLst>
              <a:ext uri="{FF2B5EF4-FFF2-40B4-BE49-F238E27FC236}">
                <a16:creationId xmlns:a16="http://schemas.microsoft.com/office/drawing/2014/main" id="{CB9A0573-678E-169E-2131-677DFCA8E0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036" y="1947664"/>
            <a:ext cx="3624943" cy="4098199"/>
          </a:xfrm>
          <a:prstGeom prst="rect">
            <a:avLst/>
          </a:prstGeom>
        </p:spPr>
      </p:pic>
      <p:pic>
        <p:nvPicPr>
          <p:cNvPr id="6" name="Picture 5" descr="A close-up of a book and a pen&#10;&#10;Description automatically generated with low confidence">
            <a:extLst>
              <a:ext uri="{FF2B5EF4-FFF2-40B4-BE49-F238E27FC236}">
                <a16:creationId xmlns:a16="http://schemas.microsoft.com/office/drawing/2014/main" id="{A695396D-4546-F254-D539-1A62D9F21860}"/>
              </a:ext>
            </a:extLst>
          </p:cNvPr>
          <p:cNvPicPr>
            <a:picLocks noChangeAspect="1"/>
          </p:cNvPicPr>
          <p:nvPr/>
        </p:nvPicPr>
        <p:blipFill>
          <a:blip r:embed="rId4"/>
          <a:stretch>
            <a:fillRect/>
          </a:stretch>
        </p:blipFill>
        <p:spPr>
          <a:xfrm>
            <a:off x="4236979" y="2071761"/>
            <a:ext cx="4599122" cy="3850003"/>
          </a:xfrm>
          <a:prstGeom prst="rect">
            <a:avLst/>
          </a:prstGeom>
        </p:spPr>
      </p:pic>
    </p:spTree>
    <p:extLst>
      <p:ext uri="{BB962C8B-B14F-4D97-AF65-F5344CB8AC3E}">
        <p14:creationId xmlns:p14="http://schemas.microsoft.com/office/powerpoint/2010/main" val="416778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7FFBEA-3E70-90D5-D879-663D8FB873A1}"/>
              </a:ext>
            </a:extLst>
          </p:cNvPr>
          <p:cNvSpPr>
            <a:spLocks noGrp="1"/>
          </p:cNvSpPr>
          <p:nvPr>
            <p:ph type="body" sz="quarter" idx="10"/>
          </p:nvPr>
        </p:nvSpPr>
        <p:spPr>
          <a:xfrm>
            <a:off x="871538" y="1461471"/>
            <a:ext cx="6529055" cy="3338624"/>
          </a:xfrm>
        </p:spPr>
        <p:txBody>
          <a:bodyPr/>
          <a:lstStyle/>
          <a:p>
            <a:pPr>
              <a:lnSpc>
                <a:spcPct val="100000"/>
              </a:lnSpc>
            </a:pPr>
            <a:r>
              <a:rPr lang="en-US" dirty="0"/>
              <a:t>At five years old:</a:t>
            </a:r>
          </a:p>
          <a:p>
            <a:pPr>
              <a:lnSpc>
                <a:spcPct val="100000"/>
              </a:lnSpc>
            </a:pPr>
            <a:endParaRPr lang="en-US" dirty="0"/>
          </a:p>
          <a:p>
            <a:pPr>
              <a:lnSpc>
                <a:spcPct val="100000"/>
              </a:lnSpc>
            </a:pPr>
            <a:r>
              <a:rPr lang="en-US" dirty="0"/>
              <a:t>Never read to - 4,622 words</a:t>
            </a:r>
          </a:p>
          <a:p>
            <a:pPr>
              <a:lnSpc>
                <a:spcPct val="100000"/>
              </a:lnSpc>
            </a:pPr>
            <a:r>
              <a:rPr lang="en-US" dirty="0"/>
              <a:t>1-2 times a week - 63,570 words</a:t>
            </a:r>
          </a:p>
          <a:p>
            <a:pPr>
              <a:lnSpc>
                <a:spcPct val="100000"/>
              </a:lnSpc>
            </a:pPr>
            <a:r>
              <a:rPr lang="en-US" dirty="0"/>
              <a:t>3-5 times a week - 169,520 words</a:t>
            </a:r>
          </a:p>
          <a:p>
            <a:pPr>
              <a:lnSpc>
                <a:spcPct val="100000"/>
              </a:lnSpc>
            </a:pPr>
            <a:r>
              <a:rPr lang="en-US" dirty="0"/>
              <a:t>Daily - 296,600 words</a:t>
            </a:r>
          </a:p>
          <a:p>
            <a:pPr>
              <a:lnSpc>
                <a:spcPct val="100000"/>
              </a:lnSpc>
            </a:pPr>
            <a:r>
              <a:rPr lang="en-US" dirty="0"/>
              <a:t>Five books a day - 1,483,300 words</a:t>
            </a:r>
          </a:p>
        </p:txBody>
      </p:sp>
      <p:sp>
        <p:nvSpPr>
          <p:cNvPr id="3" name="Text Placeholder 2">
            <a:extLst>
              <a:ext uri="{FF2B5EF4-FFF2-40B4-BE49-F238E27FC236}">
                <a16:creationId xmlns:a16="http://schemas.microsoft.com/office/drawing/2014/main" id="{C6431C1F-E710-52B8-F8C6-E736F7528AEF}"/>
              </a:ext>
            </a:extLst>
          </p:cNvPr>
          <p:cNvSpPr>
            <a:spLocks noGrp="1"/>
          </p:cNvSpPr>
          <p:nvPr>
            <p:ph type="body" sz="quarter" idx="11"/>
          </p:nvPr>
        </p:nvSpPr>
        <p:spPr/>
        <p:txBody>
          <a:bodyPr/>
          <a:lstStyle/>
          <a:p>
            <a:r>
              <a:rPr lang="en-GB" i="1" dirty="0"/>
              <a:t>Science Daily (2019) </a:t>
            </a:r>
          </a:p>
          <a:p>
            <a:r>
              <a:rPr lang="en-GB" i="1" dirty="0"/>
              <a:t>https://</a:t>
            </a:r>
            <a:r>
              <a:rPr lang="en-GB" i="1" dirty="0" err="1"/>
              <a:t>www.sciencedaily.com</a:t>
            </a:r>
            <a:r>
              <a:rPr lang="en-GB" i="1" dirty="0"/>
              <a:t>/releases/2019/04/190404074947.htm</a:t>
            </a:r>
          </a:p>
          <a:p>
            <a:endParaRPr lang="en-US" dirty="0"/>
          </a:p>
        </p:txBody>
      </p:sp>
    </p:spTree>
    <p:extLst>
      <p:ext uri="{BB962C8B-B14F-4D97-AF65-F5344CB8AC3E}">
        <p14:creationId xmlns:p14="http://schemas.microsoft.com/office/powerpoint/2010/main" val="253930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DDE871-A437-6104-B545-1C6E90CE154A}"/>
              </a:ext>
            </a:extLst>
          </p:cNvPr>
          <p:cNvSpPr>
            <a:spLocks noGrp="1"/>
          </p:cNvSpPr>
          <p:nvPr>
            <p:ph type="body" sz="quarter" idx="10"/>
          </p:nvPr>
        </p:nvSpPr>
        <p:spPr/>
        <p:txBody>
          <a:bodyPr/>
          <a:lstStyle/>
          <a:p>
            <a:pPr>
              <a:lnSpc>
                <a:spcPct val="100000"/>
              </a:lnSpc>
            </a:pPr>
            <a:r>
              <a:rPr lang="en-US" dirty="0"/>
              <a:t>The number and quality of the conversations they have with adults and peers throughout the day in a language-rich environment is crucial.</a:t>
            </a:r>
          </a:p>
          <a:p>
            <a:endParaRPr lang="en-US" dirty="0"/>
          </a:p>
        </p:txBody>
      </p:sp>
      <p:sp>
        <p:nvSpPr>
          <p:cNvPr id="3" name="Text Placeholder 2">
            <a:extLst>
              <a:ext uri="{FF2B5EF4-FFF2-40B4-BE49-F238E27FC236}">
                <a16:creationId xmlns:a16="http://schemas.microsoft.com/office/drawing/2014/main" id="{D1672CBD-9814-B8AD-09ED-94ADE1F672A4}"/>
              </a:ext>
            </a:extLst>
          </p:cNvPr>
          <p:cNvSpPr>
            <a:spLocks noGrp="1"/>
          </p:cNvSpPr>
          <p:nvPr>
            <p:ph type="body" sz="quarter" idx="11"/>
          </p:nvPr>
        </p:nvSpPr>
        <p:spPr/>
        <p:txBody>
          <a:bodyPr/>
          <a:lstStyle/>
          <a:p>
            <a:r>
              <a:rPr lang="en-US" sz="1600" i="1" dirty="0"/>
              <a:t>The reading framework</a:t>
            </a:r>
          </a:p>
          <a:p>
            <a:r>
              <a:rPr lang="en-US" sz="1600" i="1" dirty="0"/>
              <a:t>Teaching the foundations of literacy </a:t>
            </a:r>
          </a:p>
          <a:p>
            <a:r>
              <a:rPr lang="en-US" sz="1600" i="1" dirty="0"/>
              <a:t>DfE, July 2023</a:t>
            </a:r>
          </a:p>
          <a:p>
            <a:endParaRPr lang="en-US" dirty="0"/>
          </a:p>
        </p:txBody>
      </p:sp>
    </p:spTree>
    <p:extLst>
      <p:ext uri="{BB962C8B-B14F-4D97-AF65-F5344CB8AC3E}">
        <p14:creationId xmlns:p14="http://schemas.microsoft.com/office/powerpoint/2010/main" val="41395959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E32AF-55EC-F84B-969B-5955EF26D95B}"/>
              </a:ext>
            </a:extLst>
          </p:cNvPr>
          <p:cNvSpPr>
            <a:spLocks noGrp="1"/>
          </p:cNvSpPr>
          <p:nvPr>
            <p:ph type="title"/>
          </p:nvPr>
        </p:nvSpPr>
        <p:spPr/>
        <p:txBody>
          <a:bodyPr/>
          <a:lstStyle/>
          <a:p>
            <a:r>
              <a:rPr lang="en-US" dirty="0"/>
              <a:t>Talk with children</a:t>
            </a:r>
          </a:p>
        </p:txBody>
      </p:sp>
      <p:sp>
        <p:nvSpPr>
          <p:cNvPr id="3" name="Text Placeholder 2">
            <a:extLst>
              <a:ext uri="{FF2B5EF4-FFF2-40B4-BE49-F238E27FC236}">
                <a16:creationId xmlns:a16="http://schemas.microsoft.com/office/drawing/2014/main" id="{B345432A-FED9-B962-C693-D368E0467C57}"/>
              </a:ext>
            </a:extLst>
          </p:cNvPr>
          <p:cNvSpPr>
            <a:spLocks noGrp="1"/>
          </p:cNvSpPr>
          <p:nvPr>
            <p:ph type="body" sz="quarter" idx="10"/>
          </p:nvPr>
        </p:nvSpPr>
        <p:spPr/>
        <p:txBody>
          <a:bodyPr/>
          <a:lstStyle/>
          <a:p>
            <a:pPr>
              <a:lnSpc>
                <a:spcPct val="100000"/>
              </a:lnSpc>
            </a:pPr>
            <a:r>
              <a:rPr lang="en-US" dirty="0"/>
              <a:t>Cooking:</a:t>
            </a:r>
          </a:p>
          <a:p>
            <a:pPr>
              <a:lnSpc>
                <a:spcPct val="100000"/>
              </a:lnSpc>
            </a:pPr>
            <a:r>
              <a:rPr lang="en-US" dirty="0"/>
              <a:t>ingredients, heavy, light, knead, yeast, dough, temperature, moisture, creamy, whisk…</a:t>
            </a:r>
          </a:p>
          <a:p>
            <a:pPr>
              <a:lnSpc>
                <a:spcPct val="100000"/>
              </a:lnSpc>
            </a:pPr>
            <a:endParaRPr lang="en-US" dirty="0"/>
          </a:p>
          <a:p>
            <a:pPr>
              <a:lnSpc>
                <a:spcPct val="100000"/>
              </a:lnSpc>
            </a:pPr>
            <a:r>
              <a:rPr lang="en-US" dirty="0"/>
              <a:t>Walks:</a:t>
            </a:r>
          </a:p>
          <a:p>
            <a:pPr>
              <a:lnSpc>
                <a:spcPct val="100000"/>
              </a:lnSpc>
            </a:pPr>
            <a:r>
              <a:rPr lang="en-US" dirty="0"/>
              <a:t>narrow, wide, curved, symmetrical, mottled, speckled, spiky, sharp, thorn…</a:t>
            </a:r>
            <a:r>
              <a:rPr lang="en-GB" dirty="0"/>
              <a:t> </a:t>
            </a:r>
          </a:p>
          <a:p>
            <a:endParaRPr lang="en-US" dirty="0"/>
          </a:p>
        </p:txBody>
      </p:sp>
      <p:pic>
        <p:nvPicPr>
          <p:cNvPr id="4" name="Picture 3" descr="A blue line on a black background&#10;&#10;Description automatically generated">
            <a:extLst>
              <a:ext uri="{FF2B5EF4-FFF2-40B4-BE49-F238E27FC236}">
                <a16:creationId xmlns:a16="http://schemas.microsoft.com/office/drawing/2014/main" id="{E83EBEF6-E1FE-90F9-5C1B-8AAA7D7122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079658"/>
            <a:ext cx="3752850" cy="537029"/>
          </a:xfrm>
          <a:prstGeom prst="rect">
            <a:avLst/>
          </a:prstGeom>
        </p:spPr>
      </p:pic>
    </p:spTree>
    <p:extLst>
      <p:ext uri="{BB962C8B-B14F-4D97-AF65-F5344CB8AC3E}">
        <p14:creationId xmlns:p14="http://schemas.microsoft.com/office/powerpoint/2010/main" val="388059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EB574-AB6D-C0E1-CE48-175BDB41F7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0939A7-67BC-95BB-C325-668C764263A7}"/>
              </a:ext>
            </a:extLst>
          </p:cNvPr>
          <p:cNvSpPr>
            <a:spLocks noGrp="1"/>
          </p:cNvSpPr>
          <p:nvPr>
            <p:ph type="title"/>
          </p:nvPr>
        </p:nvSpPr>
        <p:spPr>
          <a:xfrm>
            <a:off x="612036" y="748683"/>
            <a:ext cx="7317816" cy="1198981"/>
          </a:xfrm>
        </p:spPr>
        <p:txBody>
          <a:bodyPr/>
          <a:lstStyle/>
          <a:p>
            <a:r>
              <a:rPr lang="en-US" dirty="0"/>
              <a:t>Read Write Inc. Phonics daily lessons</a:t>
            </a:r>
          </a:p>
        </p:txBody>
      </p:sp>
      <p:sp>
        <p:nvSpPr>
          <p:cNvPr id="3" name="Text Placeholder 2">
            <a:extLst>
              <a:ext uri="{FF2B5EF4-FFF2-40B4-BE49-F238E27FC236}">
                <a16:creationId xmlns:a16="http://schemas.microsoft.com/office/drawing/2014/main" id="{9EAD0403-8EB0-D28F-D1DA-05C6284C21F8}"/>
              </a:ext>
            </a:extLst>
          </p:cNvPr>
          <p:cNvSpPr>
            <a:spLocks noGrp="1"/>
          </p:cNvSpPr>
          <p:nvPr>
            <p:ph type="body" sz="quarter" idx="10"/>
          </p:nvPr>
        </p:nvSpPr>
        <p:spPr/>
        <p:txBody>
          <a:bodyPr/>
          <a:lstStyle/>
          <a:p>
            <a:endParaRPr lang="en-US" dirty="0"/>
          </a:p>
        </p:txBody>
      </p:sp>
      <p:grpSp>
        <p:nvGrpSpPr>
          <p:cNvPr id="4" name="Group 3">
            <a:extLst>
              <a:ext uri="{FF2B5EF4-FFF2-40B4-BE49-F238E27FC236}">
                <a16:creationId xmlns:a16="http://schemas.microsoft.com/office/drawing/2014/main" id="{4DD99C7D-AD8A-9600-3A59-D41A022281D9}"/>
              </a:ext>
            </a:extLst>
          </p:cNvPr>
          <p:cNvGrpSpPr/>
          <p:nvPr/>
        </p:nvGrpSpPr>
        <p:grpSpPr>
          <a:xfrm>
            <a:off x="5669072" y="2251580"/>
            <a:ext cx="3125860" cy="863516"/>
            <a:chOff x="1331639" y="4077050"/>
            <a:chExt cx="3382487" cy="810023"/>
          </a:xfrm>
        </p:grpSpPr>
        <p:grpSp>
          <p:nvGrpSpPr>
            <p:cNvPr id="5" name="Group 4">
              <a:extLst>
                <a:ext uri="{FF2B5EF4-FFF2-40B4-BE49-F238E27FC236}">
                  <a16:creationId xmlns:a16="http://schemas.microsoft.com/office/drawing/2014/main" id="{49AFD7E6-03BB-AED4-8C46-3C5EDD9091CA}"/>
                </a:ext>
              </a:extLst>
            </p:cNvPr>
            <p:cNvGrpSpPr/>
            <p:nvPr/>
          </p:nvGrpSpPr>
          <p:grpSpPr>
            <a:xfrm>
              <a:off x="1331639" y="4077050"/>
              <a:ext cx="2446386" cy="810004"/>
              <a:chOff x="1297076" y="3889727"/>
              <a:chExt cx="1959156" cy="648683"/>
            </a:xfrm>
          </p:grpSpPr>
          <p:pic>
            <p:nvPicPr>
              <p:cNvPr id="13" name="Picture 12" descr="837119 RED Pin It On CVR.pdf">
                <a:extLst>
                  <a:ext uri="{FF2B5EF4-FFF2-40B4-BE49-F238E27FC236}">
                    <a16:creationId xmlns:a16="http://schemas.microsoft.com/office/drawing/2014/main" id="{9FD0CD9D-76B0-DA59-12E2-8941F39712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97076" y="3889729"/>
                <a:ext cx="921153" cy="648678"/>
              </a:xfrm>
              <a:prstGeom prst="rect">
                <a:avLst/>
              </a:prstGeom>
              <a:ln>
                <a:solidFill>
                  <a:schemeClr val="tx1"/>
                </a:solidFill>
              </a:ln>
            </p:spPr>
          </p:pic>
          <p:pic>
            <p:nvPicPr>
              <p:cNvPr id="14" name="Picture 13" descr="837132 GREEN My Dog Ned CVR.pdf">
                <a:extLst>
                  <a:ext uri="{FF2B5EF4-FFF2-40B4-BE49-F238E27FC236}">
                    <a16:creationId xmlns:a16="http://schemas.microsoft.com/office/drawing/2014/main" id="{1B946C65-E8D8-041D-8744-3BF0489E849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27744" y="3889727"/>
                <a:ext cx="921154" cy="648678"/>
              </a:xfrm>
              <a:prstGeom prst="rect">
                <a:avLst/>
              </a:prstGeom>
              <a:ln>
                <a:solidFill>
                  <a:schemeClr val="tx1"/>
                </a:solidFill>
              </a:ln>
            </p:spPr>
          </p:pic>
          <p:pic>
            <p:nvPicPr>
              <p:cNvPr id="15" name="Picture 14" descr="837158 PURPLE Billy the Kid CVR.pdf">
                <a:extLst>
                  <a:ext uri="{FF2B5EF4-FFF2-40B4-BE49-F238E27FC236}">
                    <a16:creationId xmlns:a16="http://schemas.microsoft.com/office/drawing/2014/main" id="{C26911F1-1D3F-BCD5-BA4E-5D1A8B428B3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16078" y="3889731"/>
                <a:ext cx="921156" cy="648678"/>
              </a:xfrm>
              <a:prstGeom prst="rect">
                <a:avLst/>
              </a:prstGeom>
              <a:ln>
                <a:solidFill>
                  <a:schemeClr val="tx1"/>
                </a:solidFill>
              </a:ln>
            </p:spPr>
          </p:pic>
          <p:pic>
            <p:nvPicPr>
              <p:cNvPr id="16" name="Picture 15" descr="837169 PINK Scruffy Ted CVR.pdf">
                <a:extLst>
                  <a:ext uri="{FF2B5EF4-FFF2-40B4-BE49-F238E27FC236}">
                    <a16:creationId xmlns:a16="http://schemas.microsoft.com/office/drawing/2014/main" id="{6DA32B79-E9E2-487B-C0CD-0C2745A5146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04411" y="3889731"/>
                <a:ext cx="921156" cy="648679"/>
              </a:xfrm>
              <a:prstGeom prst="rect">
                <a:avLst/>
              </a:prstGeom>
              <a:ln>
                <a:solidFill>
                  <a:schemeClr val="tx1"/>
                </a:solidFill>
              </a:ln>
            </p:spPr>
          </p:pic>
          <p:pic>
            <p:nvPicPr>
              <p:cNvPr id="17" name="Picture 16" descr="837188 ORANGE Playday CVR.pdf">
                <a:extLst>
                  <a:ext uri="{FF2B5EF4-FFF2-40B4-BE49-F238E27FC236}">
                    <a16:creationId xmlns:a16="http://schemas.microsoft.com/office/drawing/2014/main" id="{40790AB3-BFED-C587-EBAC-ACC1577AAC4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335078" y="3889730"/>
                <a:ext cx="921154" cy="648679"/>
              </a:xfrm>
              <a:prstGeom prst="rect">
                <a:avLst/>
              </a:prstGeom>
              <a:ln>
                <a:solidFill>
                  <a:schemeClr val="tx1"/>
                </a:solidFill>
              </a:ln>
            </p:spPr>
          </p:pic>
        </p:grpSp>
        <p:pic>
          <p:nvPicPr>
            <p:cNvPr id="6" name="Picture 5" descr="Screen Shot 2016-04-13 at 14.02.55.jpg">
              <a:extLst>
                <a:ext uri="{FF2B5EF4-FFF2-40B4-BE49-F238E27FC236}">
                  <a16:creationId xmlns:a16="http://schemas.microsoft.com/office/drawing/2014/main" id="{9F1DBA7B-5579-0F95-2622-1A22F4FE9E6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987824" y="4077072"/>
              <a:ext cx="1146650" cy="810000"/>
            </a:xfrm>
            <a:prstGeom prst="rect">
              <a:avLst/>
            </a:prstGeom>
            <a:ln>
              <a:solidFill>
                <a:schemeClr val="tx1"/>
              </a:solidFill>
            </a:ln>
          </p:spPr>
        </p:pic>
        <p:pic>
          <p:nvPicPr>
            <p:cNvPr id="11" name="Picture 10" descr="837214 BLUE Barker CVR.pdf">
              <a:extLst>
                <a:ext uri="{FF2B5EF4-FFF2-40B4-BE49-F238E27FC236}">
                  <a16:creationId xmlns:a16="http://schemas.microsoft.com/office/drawing/2014/main" id="{12F0A82C-2D46-60F0-C028-C6EF5FF95A7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275856" y="4077072"/>
              <a:ext cx="1150238" cy="810000"/>
            </a:xfrm>
            <a:prstGeom prst="rect">
              <a:avLst/>
            </a:prstGeom>
            <a:solidFill>
              <a:schemeClr val="bg1"/>
            </a:solidFill>
            <a:ln>
              <a:solidFill>
                <a:schemeClr val="tx1"/>
              </a:solidFill>
            </a:ln>
          </p:spPr>
        </p:pic>
        <p:pic>
          <p:nvPicPr>
            <p:cNvPr id="12" name="Picture 11" descr="837237 GREY Dangerous dinosaur CVR.pdf">
              <a:extLst>
                <a:ext uri="{FF2B5EF4-FFF2-40B4-BE49-F238E27FC236}">
                  <a16:creationId xmlns:a16="http://schemas.microsoft.com/office/drawing/2014/main" id="{2BE58665-732A-4D23-428E-B3D52D931E9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563888" y="4077073"/>
              <a:ext cx="1150238" cy="810000"/>
            </a:xfrm>
            <a:prstGeom prst="rect">
              <a:avLst/>
            </a:prstGeom>
            <a:ln>
              <a:solidFill>
                <a:schemeClr val="tx1"/>
              </a:solidFill>
            </a:ln>
          </p:spPr>
        </p:pic>
      </p:grpSp>
      <p:grpSp>
        <p:nvGrpSpPr>
          <p:cNvPr id="18" name="Group 17">
            <a:extLst>
              <a:ext uri="{FF2B5EF4-FFF2-40B4-BE49-F238E27FC236}">
                <a16:creationId xmlns:a16="http://schemas.microsoft.com/office/drawing/2014/main" id="{5DCB5227-62B4-E63A-06F1-0ED6EF759167}"/>
              </a:ext>
            </a:extLst>
          </p:cNvPr>
          <p:cNvGrpSpPr/>
          <p:nvPr/>
        </p:nvGrpSpPr>
        <p:grpSpPr>
          <a:xfrm>
            <a:off x="5988864" y="3364705"/>
            <a:ext cx="2443877" cy="948102"/>
            <a:chOff x="1763688" y="5157192"/>
            <a:chExt cx="3816424" cy="1340768"/>
          </a:xfrm>
        </p:grpSpPr>
        <p:pic>
          <p:nvPicPr>
            <p:cNvPr id="19" name="Picture 18" descr="837404_GW_BK1_CVR.pdf">
              <a:extLst>
                <a:ext uri="{FF2B5EF4-FFF2-40B4-BE49-F238E27FC236}">
                  <a16:creationId xmlns:a16="http://schemas.microsoft.com/office/drawing/2014/main" id="{84305040-C3BD-17F2-20FF-B7AEFBB8A53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763688" y="5157192"/>
              <a:ext cx="948115" cy="1340768"/>
            </a:xfrm>
            <a:prstGeom prst="rect">
              <a:avLst/>
            </a:prstGeom>
            <a:ln>
              <a:solidFill>
                <a:schemeClr val="tx1"/>
              </a:solidFill>
            </a:ln>
          </p:spPr>
        </p:pic>
        <p:pic>
          <p:nvPicPr>
            <p:cNvPr id="20" name="Picture 19" descr="837406_GW_BK2_CVR.pdf">
              <a:extLst>
                <a:ext uri="{FF2B5EF4-FFF2-40B4-BE49-F238E27FC236}">
                  <a16:creationId xmlns:a16="http://schemas.microsoft.com/office/drawing/2014/main" id="{EB46314E-5F2E-F1E9-5D95-BE792443687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195736" y="5157192"/>
              <a:ext cx="936104" cy="1323783"/>
            </a:xfrm>
            <a:prstGeom prst="rect">
              <a:avLst/>
            </a:prstGeom>
            <a:ln>
              <a:solidFill>
                <a:schemeClr val="tx1"/>
              </a:solidFill>
            </a:ln>
          </p:spPr>
        </p:pic>
        <p:pic>
          <p:nvPicPr>
            <p:cNvPr id="21" name="Picture 20" descr="837408_GW_BK3_CVR.pdf">
              <a:extLst>
                <a:ext uri="{FF2B5EF4-FFF2-40B4-BE49-F238E27FC236}">
                  <a16:creationId xmlns:a16="http://schemas.microsoft.com/office/drawing/2014/main" id="{2ACB7479-E064-BC2A-29A3-0313B0002D4A}"/>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699792" y="5157192"/>
              <a:ext cx="936104" cy="1323784"/>
            </a:xfrm>
            <a:prstGeom prst="rect">
              <a:avLst/>
            </a:prstGeom>
            <a:ln>
              <a:solidFill>
                <a:schemeClr val="tx1"/>
              </a:solidFill>
            </a:ln>
          </p:spPr>
        </p:pic>
        <p:pic>
          <p:nvPicPr>
            <p:cNvPr id="22" name="Picture 21" descr="837410_GW_BK4_CVR.pdf">
              <a:extLst>
                <a:ext uri="{FF2B5EF4-FFF2-40B4-BE49-F238E27FC236}">
                  <a16:creationId xmlns:a16="http://schemas.microsoft.com/office/drawing/2014/main" id="{399CAAB5-B495-B295-B68A-E6BCCE00D4B3}"/>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131840" y="5157192"/>
              <a:ext cx="936104" cy="1323785"/>
            </a:xfrm>
            <a:prstGeom prst="rect">
              <a:avLst/>
            </a:prstGeom>
            <a:ln>
              <a:solidFill>
                <a:schemeClr val="tx1"/>
              </a:solidFill>
            </a:ln>
          </p:spPr>
        </p:pic>
        <p:pic>
          <p:nvPicPr>
            <p:cNvPr id="23" name="Picture 22" descr="837412_GW_BK5_CVR.pdf">
              <a:extLst>
                <a:ext uri="{FF2B5EF4-FFF2-40B4-BE49-F238E27FC236}">
                  <a16:creationId xmlns:a16="http://schemas.microsoft.com/office/drawing/2014/main" id="{C3BBE1B2-1225-9518-51A5-5F184BA986C4}"/>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635896" y="5157192"/>
              <a:ext cx="948114" cy="1340768"/>
            </a:xfrm>
            <a:prstGeom prst="rect">
              <a:avLst/>
            </a:prstGeom>
            <a:ln>
              <a:solidFill>
                <a:schemeClr val="tx1"/>
              </a:solidFill>
            </a:ln>
          </p:spPr>
        </p:pic>
        <p:pic>
          <p:nvPicPr>
            <p:cNvPr id="24" name="Picture 23" descr="837414_GW_BK6_CVR.pdf">
              <a:extLst>
                <a:ext uri="{FF2B5EF4-FFF2-40B4-BE49-F238E27FC236}">
                  <a16:creationId xmlns:a16="http://schemas.microsoft.com/office/drawing/2014/main" id="{9522465D-B6E8-812A-8536-BD2C42F6C6D9}"/>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4139952" y="5157192"/>
              <a:ext cx="948114" cy="1340768"/>
            </a:xfrm>
            <a:prstGeom prst="rect">
              <a:avLst/>
            </a:prstGeom>
            <a:ln>
              <a:solidFill>
                <a:schemeClr val="tx1"/>
              </a:solidFill>
            </a:ln>
          </p:spPr>
        </p:pic>
        <p:pic>
          <p:nvPicPr>
            <p:cNvPr id="25" name="Picture 24" descr="837416_GW_BK7_CVR.pdf">
              <a:extLst>
                <a:ext uri="{FF2B5EF4-FFF2-40B4-BE49-F238E27FC236}">
                  <a16:creationId xmlns:a16="http://schemas.microsoft.com/office/drawing/2014/main" id="{F53F6435-EAED-AE2A-614F-E90C142BE210}"/>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4644008" y="5157192"/>
              <a:ext cx="936104" cy="1323783"/>
            </a:xfrm>
            <a:prstGeom prst="rect">
              <a:avLst/>
            </a:prstGeom>
            <a:ln>
              <a:solidFill>
                <a:schemeClr val="tx1"/>
              </a:solidFill>
            </a:ln>
          </p:spPr>
        </p:pic>
      </p:grpSp>
      <p:grpSp>
        <p:nvGrpSpPr>
          <p:cNvPr id="26" name="Group 25">
            <a:extLst>
              <a:ext uri="{FF2B5EF4-FFF2-40B4-BE49-F238E27FC236}">
                <a16:creationId xmlns:a16="http://schemas.microsoft.com/office/drawing/2014/main" id="{EE46382C-C9FF-9CC1-BA98-FBBCB85E2B4B}"/>
              </a:ext>
            </a:extLst>
          </p:cNvPr>
          <p:cNvGrpSpPr/>
          <p:nvPr/>
        </p:nvGrpSpPr>
        <p:grpSpPr>
          <a:xfrm>
            <a:off x="2919766" y="2625964"/>
            <a:ext cx="2305523" cy="1049006"/>
            <a:chOff x="591091" y="5022957"/>
            <a:chExt cx="2305523" cy="1049006"/>
          </a:xfrm>
        </p:grpSpPr>
        <p:pic>
          <p:nvPicPr>
            <p:cNvPr id="27" name="Picture 26" descr="Logo&#10;&#10;Description automatically generated">
              <a:extLst>
                <a:ext uri="{FF2B5EF4-FFF2-40B4-BE49-F238E27FC236}">
                  <a16:creationId xmlns:a16="http://schemas.microsoft.com/office/drawing/2014/main" id="{379B0B8B-4F70-635D-964C-151EB659439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718796" y="5022957"/>
              <a:ext cx="1177818" cy="565596"/>
            </a:xfrm>
            <a:prstGeom prst="rect">
              <a:avLst/>
            </a:prstGeom>
            <a:ln>
              <a:solidFill>
                <a:schemeClr val="tx1"/>
              </a:solidFill>
            </a:ln>
          </p:spPr>
        </p:pic>
        <p:pic>
          <p:nvPicPr>
            <p:cNvPr id="28" name="Picture 27" descr="Logo&#10;&#10;Description automatically generated with medium confidence">
              <a:extLst>
                <a:ext uri="{FF2B5EF4-FFF2-40B4-BE49-F238E27FC236}">
                  <a16:creationId xmlns:a16="http://schemas.microsoft.com/office/drawing/2014/main" id="{86296531-14CF-607B-7927-2177481730F5}"/>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182028" y="5506367"/>
              <a:ext cx="1181874" cy="565596"/>
            </a:xfrm>
            <a:prstGeom prst="rect">
              <a:avLst/>
            </a:prstGeom>
            <a:ln>
              <a:solidFill>
                <a:schemeClr val="tx1"/>
              </a:solidFill>
            </a:ln>
          </p:spPr>
        </p:pic>
        <p:pic>
          <p:nvPicPr>
            <p:cNvPr id="29" name="Picture 28" descr="Logo, company name&#10;&#10;Description automatically generated">
              <a:extLst>
                <a:ext uri="{FF2B5EF4-FFF2-40B4-BE49-F238E27FC236}">
                  <a16:creationId xmlns:a16="http://schemas.microsoft.com/office/drawing/2014/main" id="{71F43B5F-1F20-A65D-56E1-C7617A015CED}"/>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rot="20392548">
              <a:off x="591091" y="5094670"/>
              <a:ext cx="1181874" cy="563569"/>
            </a:xfrm>
            <a:prstGeom prst="rect">
              <a:avLst/>
            </a:prstGeom>
            <a:ln>
              <a:solidFill>
                <a:schemeClr val="tx1"/>
              </a:solidFill>
            </a:ln>
          </p:spPr>
        </p:pic>
      </p:grpSp>
      <p:pic>
        <p:nvPicPr>
          <p:cNvPr id="30" name="Picture 29" descr="Icon&#10;&#10;Description automatically generated">
            <a:extLst>
              <a:ext uri="{FF2B5EF4-FFF2-40B4-BE49-F238E27FC236}">
                <a16:creationId xmlns:a16="http://schemas.microsoft.com/office/drawing/2014/main" id="{B4180021-49AA-E609-F092-C7379678D936}"/>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rot="20627203">
            <a:off x="561280" y="2101149"/>
            <a:ext cx="640281" cy="935795"/>
          </a:xfrm>
          <a:prstGeom prst="rect">
            <a:avLst/>
          </a:prstGeom>
          <a:ln>
            <a:solidFill>
              <a:schemeClr val="tx1"/>
            </a:solidFill>
          </a:ln>
        </p:spPr>
      </p:pic>
      <p:pic>
        <p:nvPicPr>
          <p:cNvPr id="31" name="Picture 30" descr="Logo, company name&#10;&#10;Description automatically generated">
            <a:extLst>
              <a:ext uri="{FF2B5EF4-FFF2-40B4-BE49-F238E27FC236}">
                <a16:creationId xmlns:a16="http://schemas.microsoft.com/office/drawing/2014/main" id="{88CD6501-4349-2CC4-8A75-FD054118064A}"/>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107874" y="1995313"/>
            <a:ext cx="625225" cy="935795"/>
          </a:xfrm>
          <a:prstGeom prst="rect">
            <a:avLst/>
          </a:prstGeom>
          <a:ln>
            <a:solidFill>
              <a:schemeClr val="tx1"/>
            </a:solidFill>
          </a:ln>
        </p:spPr>
      </p:pic>
      <p:pic>
        <p:nvPicPr>
          <p:cNvPr id="32" name="Picture 31" descr="Logo, company name&#10;&#10;Description automatically generated">
            <a:extLst>
              <a:ext uri="{FF2B5EF4-FFF2-40B4-BE49-F238E27FC236}">
                <a16:creationId xmlns:a16="http://schemas.microsoft.com/office/drawing/2014/main" id="{B9E26A8C-DBEB-F46B-E96E-88E9F2F46EF0}"/>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t="8206"/>
          <a:stretch/>
        </p:blipFill>
        <p:spPr>
          <a:xfrm rot="1047589">
            <a:off x="1671843" y="2061761"/>
            <a:ext cx="641875" cy="931605"/>
          </a:xfrm>
          <a:prstGeom prst="rect">
            <a:avLst/>
          </a:prstGeom>
          <a:ln>
            <a:solidFill>
              <a:schemeClr val="tx1"/>
            </a:solidFill>
          </a:ln>
        </p:spPr>
      </p:pic>
      <p:pic>
        <p:nvPicPr>
          <p:cNvPr id="33" name="Picture 32" descr="A picture containing text&#10;&#10;Description automatically generated">
            <a:extLst>
              <a:ext uri="{FF2B5EF4-FFF2-40B4-BE49-F238E27FC236}">
                <a16:creationId xmlns:a16="http://schemas.microsoft.com/office/drawing/2014/main" id="{EB1EF6B4-D893-3F66-02C8-EEB2E9F0FC9A}"/>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087470" y="3330921"/>
            <a:ext cx="620697" cy="1015066"/>
          </a:xfrm>
          <a:prstGeom prst="rect">
            <a:avLst/>
          </a:prstGeom>
          <a:ln>
            <a:solidFill>
              <a:schemeClr val="tx1"/>
            </a:solidFill>
          </a:ln>
        </p:spPr>
      </p:pic>
      <p:pic>
        <p:nvPicPr>
          <p:cNvPr id="34" name="Picture 33" descr="A picture containing text&#10;&#10;Description automatically generated">
            <a:extLst>
              <a:ext uri="{FF2B5EF4-FFF2-40B4-BE49-F238E27FC236}">
                <a16:creationId xmlns:a16="http://schemas.microsoft.com/office/drawing/2014/main" id="{DBCC995D-25B0-10D3-D22F-2E8306269F33}"/>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1757546" y="3325217"/>
            <a:ext cx="645951" cy="1015066"/>
          </a:xfrm>
          <a:prstGeom prst="rect">
            <a:avLst/>
          </a:prstGeom>
          <a:noFill/>
          <a:ln>
            <a:solidFill>
              <a:schemeClr val="tx1"/>
            </a:solidFill>
          </a:ln>
        </p:spPr>
      </p:pic>
      <p:pic>
        <p:nvPicPr>
          <p:cNvPr id="35" name="Picture 34" descr="Text, whiteboard&#10;&#10;Description automatically generated">
            <a:extLst>
              <a:ext uri="{FF2B5EF4-FFF2-40B4-BE49-F238E27FC236}">
                <a16:creationId xmlns:a16="http://schemas.microsoft.com/office/drawing/2014/main" id="{2EC3FD03-55E5-4DF8-6E99-D720892C9DA7}"/>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391255" y="3323569"/>
            <a:ext cx="645951" cy="1022418"/>
          </a:xfrm>
          <a:prstGeom prst="rect">
            <a:avLst/>
          </a:prstGeom>
          <a:ln>
            <a:solidFill>
              <a:schemeClr val="tx1"/>
            </a:solidFill>
          </a:ln>
        </p:spPr>
      </p:pic>
      <p:pic>
        <p:nvPicPr>
          <p:cNvPr id="36" name="Picture 35">
            <a:extLst>
              <a:ext uri="{FF2B5EF4-FFF2-40B4-BE49-F238E27FC236}">
                <a16:creationId xmlns:a16="http://schemas.microsoft.com/office/drawing/2014/main" id="{375D3523-8230-A089-3F5D-AE5DC08F8224}"/>
              </a:ext>
            </a:extLst>
          </p:cNvPr>
          <p:cNvPicPr>
            <a:picLocks noChangeAspect="1"/>
          </p:cNvPicPr>
          <p:nvPr/>
        </p:nvPicPr>
        <p:blipFill>
          <a:blip r:embed="rId27"/>
          <a:srcRect/>
          <a:stretch/>
        </p:blipFill>
        <p:spPr>
          <a:xfrm>
            <a:off x="3075279" y="4337686"/>
            <a:ext cx="2052722" cy="1743407"/>
          </a:xfrm>
          <a:prstGeom prst="rect">
            <a:avLst/>
          </a:prstGeom>
        </p:spPr>
      </p:pic>
    </p:spTree>
    <p:extLst>
      <p:ext uri="{BB962C8B-B14F-4D97-AF65-F5344CB8AC3E}">
        <p14:creationId xmlns:p14="http://schemas.microsoft.com/office/powerpoint/2010/main" val="389836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E037D-C13E-2141-A351-31F9F86E31DB}"/>
              </a:ext>
            </a:extLst>
          </p:cNvPr>
          <p:cNvSpPr>
            <a:spLocks noGrp="1"/>
          </p:cNvSpPr>
          <p:nvPr>
            <p:ph type="title"/>
          </p:nvPr>
        </p:nvSpPr>
        <p:spPr/>
        <p:txBody>
          <a:bodyPr/>
          <a:lstStyle/>
          <a:p>
            <a:r>
              <a:rPr lang="en-US"/>
              <a:t>Choose the best stories for your </a:t>
            </a:r>
            <a:r>
              <a:rPr lang="en-US" err="1"/>
              <a:t>storytime</a:t>
            </a:r>
            <a:endParaRPr lang="en-US"/>
          </a:p>
        </p:txBody>
      </p:sp>
      <p:sp>
        <p:nvSpPr>
          <p:cNvPr id="3" name="Text Placeholder 2">
            <a:extLst>
              <a:ext uri="{FF2B5EF4-FFF2-40B4-BE49-F238E27FC236}">
                <a16:creationId xmlns:a16="http://schemas.microsoft.com/office/drawing/2014/main" id="{BF1986CF-0DBE-4EF2-4915-E67E430E862E}"/>
              </a:ext>
            </a:extLst>
          </p:cNvPr>
          <p:cNvSpPr>
            <a:spLocks noGrp="1"/>
          </p:cNvSpPr>
          <p:nvPr>
            <p:ph type="body" sz="quarter" idx="10"/>
          </p:nvPr>
        </p:nvSpPr>
        <p:spPr/>
        <p:txBody>
          <a:bodyPr/>
          <a:lstStyle/>
          <a:p>
            <a:pPr>
              <a:lnSpc>
                <a:spcPct val="100000"/>
              </a:lnSpc>
            </a:pPr>
            <a:endParaRPr lang="en-US" dirty="0"/>
          </a:p>
          <a:p>
            <a:pPr>
              <a:lnSpc>
                <a:spcPct val="100000"/>
              </a:lnSpc>
            </a:pPr>
            <a:r>
              <a:rPr lang="en-US" dirty="0"/>
              <a:t>Old and gold</a:t>
            </a:r>
          </a:p>
          <a:p>
            <a:pPr>
              <a:lnSpc>
                <a:spcPct val="100000"/>
              </a:lnSpc>
            </a:pPr>
            <a:endParaRPr lang="en-US" dirty="0"/>
          </a:p>
          <a:p>
            <a:pPr>
              <a:lnSpc>
                <a:spcPct val="100000"/>
              </a:lnSpc>
            </a:pPr>
            <a:endParaRPr lang="en-US" dirty="0"/>
          </a:p>
          <a:p>
            <a:pPr>
              <a:lnSpc>
                <a:spcPct val="100000"/>
              </a:lnSpc>
            </a:pPr>
            <a:endParaRPr lang="en-US" dirty="0"/>
          </a:p>
          <a:p>
            <a:pPr>
              <a:lnSpc>
                <a:spcPct val="100000"/>
              </a:lnSpc>
            </a:pPr>
            <a:endParaRPr lang="en-US" dirty="0"/>
          </a:p>
          <a:p>
            <a:pPr>
              <a:lnSpc>
                <a:spcPct val="100000"/>
              </a:lnSpc>
            </a:pPr>
            <a:r>
              <a:rPr lang="en-US" dirty="0"/>
              <a:t>New and bold</a:t>
            </a:r>
          </a:p>
        </p:txBody>
      </p:sp>
      <p:pic>
        <p:nvPicPr>
          <p:cNvPr id="4" name="Picture 3" descr="A blue line on a black background&#10;&#10;Description automatically generated">
            <a:extLst>
              <a:ext uri="{FF2B5EF4-FFF2-40B4-BE49-F238E27FC236}">
                <a16:creationId xmlns:a16="http://schemas.microsoft.com/office/drawing/2014/main" id="{F5A001B7-C896-2AD7-4C31-5F9B45C0B2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605" y="1536858"/>
            <a:ext cx="3121765" cy="537029"/>
          </a:xfrm>
          <a:prstGeom prst="rect">
            <a:avLst/>
          </a:prstGeom>
        </p:spPr>
      </p:pic>
      <p:pic>
        <p:nvPicPr>
          <p:cNvPr id="5" name="Picture 4">
            <a:extLst>
              <a:ext uri="{FF2B5EF4-FFF2-40B4-BE49-F238E27FC236}">
                <a16:creationId xmlns:a16="http://schemas.microsoft.com/office/drawing/2014/main" id="{72DCCFF3-3A8C-8512-0F29-BAEAD1C69439}"/>
              </a:ext>
            </a:extLst>
          </p:cNvPr>
          <p:cNvPicPr>
            <a:picLocks noChangeAspect="1"/>
          </p:cNvPicPr>
          <p:nvPr/>
        </p:nvPicPr>
        <p:blipFill>
          <a:blip r:embed="rId4"/>
          <a:stretch>
            <a:fillRect/>
          </a:stretch>
        </p:blipFill>
        <p:spPr bwMode="auto">
          <a:xfrm>
            <a:off x="6222069" y="1892334"/>
            <a:ext cx="947502" cy="717339"/>
          </a:xfrm>
          <a:prstGeom prst="rect">
            <a:avLst/>
          </a:prstGeom>
          <a:ln>
            <a:solidFill>
              <a:schemeClr val="accent6"/>
            </a:solidFill>
          </a:ln>
        </p:spPr>
      </p:pic>
      <p:pic>
        <p:nvPicPr>
          <p:cNvPr id="6" name="Picture 5">
            <a:extLst>
              <a:ext uri="{FF2B5EF4-FFF2-40B4-BE49-F238E27FC236}">
                <a16:creationId xmlns:a16="http://schemas.microsoft.com/office/drawing/2014/main" id="{8105AF02-610F-3714-0DA4-FD4FC0111762}"/>
              </a:ext>
            </a:extLst>
          </p:cNvPr>
          <p:cNvPicPr>
            <a:picLocks noChangeAspect="1"/>
          </p:cNvPicPr>
          <p:nvPr/>
        </p:nvPicPr>
        <p:blipFill>
          <a:blip r:embed="rId5"/>
          <a:stretch>
            <a:fillRect/>
          </a:stretch>
        </p:blipFill>
        <p:spPr bwMode="auto">
          <a:xfrm>
            <a:off x="5247534" y="2832058"/>
            <a:ext cx="892010" cy="974642"/>
          </a:xfrm>
          <a:prstGeom prst="rect">
            <a:avLst/>
          </a:prstGeom>
          <a:ln>
            <a:solidFill>
              <a:schemeClr val="accent6"/>
            </a:solidFill>
          </a:ln>
        </p:spPr>
      </p:pic>
      <p:pic>
        <p:nvPicPr>
          <p:cNvPr id="7" name="Picture 6">
            <a:extLst>
              <a:ext uri="{FF2B5EF4-FFF2-40B4-BE49-F238E27FC236}">
                <a16:creationId xmlns:a16="http://schemas.microsoft.com/office/drawing/2014/main" id="{514CE81A-146E-4F09-541F-02D0D362DFF9}"/>
              </a:ext>
            </a:extLst>
          </p:cNvPr>
          <p:cNvPicPr>
            <a:picLocks noChangeAspect="1"/>
          </p:cNvPicPr>
          <p:nvPr/>
        </p:nvPicPr>
        <p:blipFill>
          <a:blip r:embed="rId6"/>
          <a:stretch>
            <a:fillRect/>
          </a:stretch>
        </p:blipFill>
        <p:spPr bwMode="auto">
          <a:xfrm>
            <a:off x="5247534" y="1892334"/>
            <a:ext cx="892010" cy="868573"/>
          </a:xfrm>
          <a:prstGeom prst="rect">
            <a:avLst/>
          </a:prstGeom>
          <a:ln>
            <a:solidFill>
              <a:schemeClr val="accent6"/>
            </a:solidFill>
          </a:ln>
        </p:spPr>
      </p:pic>
      <p:pic>
        <p:nvPicPr>
          <p:cNvPr id="8" name="Picture 7" descr="A picture containing text, grass, bird, standing&#10;&#10;Description automatically generated">
            <a:extLst>
              <a:ext uri="{FF2B5EF4-FFF2-40B4-BE49-F238E27FC236}">
                <a16:creationId xmlns:a16="http://schemas.microsoft.com/office/drawing/2014/main" id="{AF81B51D-91C0-B37F-D27F-03E7243CE0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22070" y="2696060"/>
            <a:ext cx="966086" cy="1110640"/>
          </a:xfrm>
          <a:prstGeom prst="rect">
            <a:avLst/>
          </a:prstGeom>
        </p:spPr>
      </p:pic>
      <p:pic>
        <p:nvPicPr>
          <p:cNvPr id="9" name="Picture 8" descr="A collection of children's books&#10;&#10;Description automatically generated">
            <a:extLst>
              <a:ext uri="{FF2B5EF4-FFF2-40B4-BE49-F238E27FC236}">
                <a16:creationId xmlns:a16="http://schemas.microsoft.com/office/drawing/2014/main" id="{0F68B5BA-D63E-6040-4EF2-94FFFA8E7B2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16236" y="4248328"/>
            <a:ext cx="2211665" cy="1860966"/>
          </a:xfrm>
          <a:prstGeom prst="rect">
            <a:avLst/>
          </a:prstGeom>
        </p:spPr>
      </p:pic>
    </p:spTree>
    <p:extLst>
      <p:ext uri="{BB962C8B-B14F-4D97-AF65-F5344CB8AC3E}">
        <p14:creationId xmlns:p14="http://schemas.microsoft.com/office/powerpoint/2010/main" val="220317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63F1D-7E51-3FBB-4E53-3226ADAA6AE8}"/>
              </a:ext>
            </a:extLst>
          </p:cNvPr>
          <p:cNvSpPr>
            <a:spLocks noGrp="1"/>
          </p:cNvSpPr>
          <p:nvPr>
            <p:ph type="title"/>
          </p:nvPr>
        </p:nvSpPr>
        <p:spPr/>
        <p:txBody>
          <a:bodyPr/>
          <a:lstStyle/>
          <a:p>
            <a:r>
              <a:rPr lang="en-US" dirty="0"/>
              <a:t>Engagement: love each story</a:t>
            </a:r>
          </a:p>
        </p:txBody>
      </p:sp>
      <p:sp>
        <p:nvSpPr>
          <p:cNvPr id="3" name="Text Placeholder 2">
            <a:extLst>
              <a:ext uri="{FF2B5EF4-FFF2-40B4-BE49-F238E27FC236}">
                <a16:creationId xmlns:a16="http://schemas.microsoft.com/office/drawing/2014/main" id="{0FC0B57C-C755-749B-5FC3-2325478618DA}"/>
              </a:ext>
            </a:extLst>
          </p:cNvPr>
          <p:cNvSpPr>
            <a:spLocks noGrp="1"/>
          </p:cNvSpPr>
          <p:nvPr>
            <p:ph type="body" sz="quarter" idx="10"/>
          </p:nvPr>
        </p:nvSpPr>
        <p:spPr/>
        <p:txBody>
          <a:bodyPr/>
          <a:lstStyle/>
          <a:p>
            <a:pPr>
              <a:lnSpc>
                <a:spcPct val="100000"/>
              </a:lnSpc>
            </a:pPr>
            <a:r>
              <a:rPr lang="en-GB" dirty="0">
                <a:solidFill>
                  <a:schemeClr val="tx1"/>
                </a:solidFill>
              </a:rPr>
              <a:t>Share your love and enthusiasm for the story. </a:t>
            </a:r>
          </a:p>
          <a:p>
            <a:pPr>
              <a:lnSpc>
                <a:spcPct val="100000"/>
              </a:lnSpc>
            </a:pPr>
            <a:endParaRPr lang="en-US" dirty="0"/>
          </a:p>
        </p:txBody>
      </p:sp>
      <p:pic>
        <p:nvPicPr>
          <p:cNvPr id="4" name="Picture 3" descr="A blue line on a black background&#10;&#10;Description automatically generated">
            <a:extLst>
              <a:ext uri="{FF2B5EF4-FFF2-40B4-BE49-F238E27FC236}">
                <a16:creationId xmlns:a16="http://schemas.microsoft.com/office/drawing/2014/main" id="{75EE4D34-6671-6326-BB40-E91DE75B92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9637" y="1101430"/>
            <a:ext cx="5864964" cy="537029"/>
          </a:xfrm>
          <a:prstGeom prst="rect">
            <a:avLst/>
          </a:prstGeom>
        </p:spPr>
      </p:pic>
    </p:spTree>
    <p:extLst>
      <p:ext uri="{BB962C8B-B14F-4D97-AF65-F5344CB8AC3E}">
        <p14:creationId xmlns:p14="http://schemas.microsoft.com/office/powerpoint/2010/main" val="376076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0194E-F9F7-BF28-2203-4E5AA95B28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AA7EF9-0C00-CFD8-5FD6-A64BCA7EB941}"/>
              </a:ext>
            </a:extLst>
          </p:cNvPr>
          <p:cNvSpPr>
            <a:spLocks noGrp="1"/>
          </p:cNvSpPr>
          <p:nvPr>
            <p:ph type="title"/>
          </p:nvPr>
        </p:nvSpPr>
        <p:spPr>
          <a:xfrm>
            <a:off x="612036" y="748683"/>
            <a:ext cx="5995593" cy="1198981"/>
          </a:xfrm>
        </p:spPr>
        <p:txBody>
          <a:bodyPr/>
          <a:lstStyle/>
          <a:p>
            <a:r>
              <a:rPr lang="en-US"/>
              <a:t>Reading aloud is transformational</a:t>
            </a:r>
          </a:p>
        </p:txBody>
      </p:sp>
      <p:sp>
        <p:nvSpPr>
          <p:cNvPr id="3" name="Text Placeholder 2">
            <a:extLst>
              <a:ext uri="{FF2B5EF4-FFF2-40B4-BE49-F238E27FC236}">
                <a16:creationId xmlns:a16="http://schemas.microsoft.com/office/drawing/2014/main" id="{E6D36455-1A57-950C-3FE9-54667D911069}"/>
              </a:ext>
            </a:extLst>
          </p:cNvPr>
          <p:cNvSpPr>
            <a:spLocks noGrp="1"/>
          </p:cNvSpPr>
          <p:nvPr>
            <p:ph type="body" sz="quarter" idx="10"/>
          </p:nvPr>
        </p:nvSpPr>
        <p:spPr/>
        <p:txBody>
          <a:bodyPr/>
          <a:lstStyle/>
          <a:p>
            <a:endParaRPr lang="en-GB" sz="3200" b="1" dirty="0">
              <a:solidFill>
                <a:srgbClr val="424241"/>
              </a:solidFill>
              <a:latin typeface="Calibri" panose="020F0502020204030204" pitchFamily="34" charset="0"/>
              <a:cs typeface="Calibri" panose="020F0502020204030204" pitchFamily="34" charset="0"/>
            </a:endParaRPr>
          </a:p>
          <a:p>
            <a:endParaRPr lang="en-GB" sz="3200" b="1" dirty="0">
              <a:solidFill>
                <a:srgbClr val="424241"/>
              </a:solidFill>
            </a:endParaRPr>
          </a:p>
          <a:p>
            <a:pPr algn="ctr"/>
            <a:r>
              <a:rPr lang="en-GB" sz="3500" dirty="0">
                <a:solidFill>
                  <a:srgbClr val="0C3B59"/>
                </a:solidFill>
                <a:latin typeface="Calibri" panose="020F0502020204030204" pitchFamily="34" charset="0"/>
                <a:cs typeface="Calibri" panose="020F0502020204030204" pitchFamily="34" charset="0"/>
              </a:rPr>
              <a:t>Being read </a:t>
            </a:r>
            <a:r>
              <a:rPr lang="en-GB" sz="3500" i="1" dirty="0">
                <a:solidFill>
                  <a:srgbClr val="0C3B59"/>
                </a:solidFill>
                <a:latin typeface="Calibri" panose="020F0502020204030204" pitchFamily="34" charset="0"/>
                <a:cs typeface="Calibri" panose="020F0502020204030204" pitchFamily="34" charset="0"/>
              </a:rPr>
              <a:t>to</a:t>
            </a:r>
            <a:r>
              <a:rPr lang="en-GB" sz="3500" dirty="0">
                <a:solidFill>
                  <a:srgbClr val="0C3B59"/>
                </a:solidFill>
                <a:latin typeface="Calibri" panose="020F0502020204030204" pitchFamily="34" charset="0"/>
                <a:cs typeface="Calibri" panose="020F0502020204030204" pitchFamily="34" charset="0"/>
              </a:rPr>
              <a:t> is the most powerful predictor of a child’s future reading comprehension.</a:t>
            </a:r>
          </a:p>
          <a:p>
            <a:endParaRPr lang="en-US" dirty="0"/>
          </a:p>
        </p:txBody>
      </p:sp>
      <p:pic>
        <p:nvPicPr>
          <p:cNvPr id="8" name="Picture 7" descr="A blue line on a black background&#10;&#10;Description automatically generated">
            <a:extLst>
              <a:ext uri="{FF2B5EF4-FFF2-40B4-BE49-F238E27FC236}">
                <a16:creationId xmlns:a16="http://schemas.microsoft.com/office/drawing/2014/main" id="{545D4942-6A1D-30B3-23C5-B24916B1BD41}"/>
              </a:ext>
            </a:extLst>
          </p:cNvPr>
          <p:cNvPicPr>
            <a:picLocks noChangeAspect="1"/>
          </p:cNvPicPr>
          <p:nvPr/>
        </p:nvPicPr>
        <p:blipFill>
          <a:blip r:embed="rId3" cstate="print">
            <a:extLst>
              <a:ext uri="{28A0092B-C50C-407E-A947-70E740481C1C}">
                <a14:useLocalDpi xmlns:a14="http://schemas.microsoft.com/office/drawing/2010/main" val="0"/>
              </a:ext>
            </a:extLst>
          </a:blip>
          <a:srcRect t="27819" b="29878"/>
          <a:stretch/>
        </p:blipFill>
        <p:spPr>
          <a:xfrm rot="2137641">
            <a:off x="1028604" y="2535364"/>
            <a:ext cx="893380" cy="267139"/>
          </a:xfrm>
          <a:prstGeom prst="rect">
            <a:avLst/>
          </a:prstGeom>
        </p:spPr>
      </p:pic>
      <p:pic>
        <p:nvPicPr>
          <p:cNvPr id="9" name="Picture 8" descr="A blue line on a black background&#10;&#10;Description automatically generated">
            <a:extLst>
              <a:ext uri="{FF2B5EF4-FFF2-40B4-BE49-F238E27FC236}">
                <a16:creationId xmlns:a16="http://schemas.microsoft.com/office/drawing/2014/main" id="{3AFF5F34-5BAE-DD00-FE56-0CCEEE6F5693}"/>
              </a:ext>
            </a:extLst>
          </p:cNvPr>
          <p:cNvPicPr>
            <a:picLocks noChangeAspect="1"/>
          </p:cNvPicPr>
          <p:nvPr/>
        </p:nvPicPr>
        <p:blipFill>
          <a:blip r:embed="rId3" cstate="print">
            <a:extLst>
              <a:ext uri="{28A0092B-C50C-407E-A947-70E740481C1C}">
                <a14:useLocalDpi xmlns:a14="http://schemas.microsoft.com/office/drawing/2010/main" val="0"/>
              </a:ext>
            </a:extLst>
          </a:blip>
          <a:srcRect t="27819" b="29878"/>
          <a:stretch/>
        </p:blipFill>
        <p:spPr>
          <a:xfrm rot="20487329">
            <a:off x="7419043" y="2663677"/>
            <a:ext cx="893380" cy="267139"/>
          </a:xfrm>
          <a:prstGeom prst="rect">
            <a:avLst/>
          </a:prstGeom>
        </p:spPr>
      </p:pic>
      <p:pic>
        <p:nvPicPr>
          <p:cNvPr id="10" name="Picture 9" descr="A blue line on a black background&#10;&#10;Description automatically generated">
            <a:extLst>
              <a:ext uri="{FF2B5EF4-FFF2-40B4-BE49-F238E27FC236}">
                <a16:creationId xmlns:a16="http://schemas.microsoft.com/office/drawing/2014/main" id="{FBBD18C4-8123-0DE2-494E-DE4D0D095E78}"/>
              </a:ext>
            </a:extLst>
          </p:cNvPr>
          <p:cNvPicPr>
            <a:picLocks noChangeAspect="1"/>
          </p:cNvPicPr>
          <p:nvPr/>
        </p:nvPicPr>
        <p:blipFill>
          <a:blip r:embed="rId4" cstate="print">
            <a:extLst>
              <a:ext uri="{28A0092B-C50C-407E-A947-70E740481C1C}">
                <a14:useLocalDpi xmlns:a14="http://schemas.microsoft.com/office/drawing/2010/main" val="0"/>
              </a:ext>
            </a:extLst>
          </a:blip>
          <a:srcRect t="27819" b="29878"/>
          <a:stretch/>
        </p:blipFill>
        <p:spPr>
          <a:xfrm rot="19579117">
            <a:off x="6358497" y="2206149"/>
            <a:ext cx="901811" cy="269660"/>
          </a:xfrm>
          <a:prstGeom prst="rect">
            <a:avLst/>
          </a:prstGeom>
        </p:spPr>
      </p:pic>
      <p:pic>
        <p:nvPicPr>
          <p:cNvPr id="11" name="Picture 10" descr="A blue line on a black background&#10;&#10;Description automatically generated">
            <a:extLst>
              <a:ext uri="{FF2B5EF4-FFF2-40B4-BE49-F238E27FC236}">
                <a16:creationId xmlns:a16="http://schemas.microsoft.com/office/drawing/2014/main" id="{E2B21E8C-5DB6-664F-EE73-16998ACAE111}"/>
              </a:ext>
            </a:extLst>
          </p:cNvPr>
          <p:cNvPicPr>
            <a:picLocks noChangeAspect="1"/>
          </p:cNvPicPr>
          <p:nvPr/>
        </p:nvPicPr>
        <p:blipFill>
          <a:blip r:embed="rId3" cstate="print">
            <a:extLst>
              <a:ext uri="{28A0092B-C50C-407E-A947-70E740481C1C}">
                <a14:useLocalDpi xmlns:a14="http://schemas.microsoft.com/office/drawing/2010/main" val="0"/>
              </a:ext>
            </a:extLst>
          </a:blip>
          <a:srcRect t="27819" b="29878"/>
          <a:stretch/>
        </p:blipFill>
        <p:spPr>
          <a:xfrm rot="192964">
            <a:off x="7971865" y="3658485"/>
            <a:ext cx="893380" cy="267139"/>
          </a:xfrm>
          <a:prstGeom prst="rect">
            <a:avLst/>
          </a:prstGeom>
        </p:spPr>
      </p:pic>
      <p:pic>
        <p:nvPicPr>
          <p:cNvPr id="12" name="Picture 11" descr="A blue line on a black background&#10;&#10;Description automatically generated">
            <a:extLst>
              <a:ext uri="{FF2B5EF4-FFF2-40B4-BE49-F238E27FC236}">
                <a16:creationId xmlns:a16="http://schemas.microsoft.com/office/drawing/2014/main" id="{C73B8628-56B4-B7CD-9BD8-A538EC41F6E9}"/>
              </a:ext>
            </a:extLst>
          </p:cNvPr>
          <p:cNvPicPr>
            <a:picLocks noChangeAspect="1"/>
          </p:cNvPicPr>
          <p:nvPr/>
        </p:nvPicPr>
        <p:blipFill>
          <a:blip r:embed="rId3" cstate="print">
            <a:extLst>
              <a:ext uri="{28A0092B-C50C-407E-A947-70E740481C1C}">
                <a14:useLocalDpi xmlns:a14="http://schemas.microsoft.com/office/drawing/2010/main" val="0"/>
              </a:ext>
            </a:extLst>
          </a:blip>
          <a:srcRect t="27819" b="29878"/>
          <a:stretch/>
        </p:blipFill>
        <p:spPr>
          <a:xfrm rot="19614421">
            <a:off x="1148721" y="4388471"/>
            <a:ext cx="893380" cy="267139"/>
          </a:xfrm>
          <a:prstGeom prst="rect">
            <a:avLst/>
          </a:prstGeom>
        </p:spPr>
      </p:pic>
      <p:pic>
        <p:nvPicPr>
          <p:cNvPr id="13" name="Picture 12" descr="A blue line on a black background&#10;&#10;Description automatically generated">
            <a:extLst>
              <a:ext uri="{FF2B5EF4-FFF2-40B4-BE49-F238E27FC236}">
                <a16:creationId xmlns:a16="http://schemas.microsoft.com/office/drawing/2014/main" id="{C4FC76AA-88BB-04F7-DDB3-BAFB81CC9E2C}"/>
              </a:ext>
            </a:extLst>
          </p:cNvPr>
          <p:cNvPicPr>
            <a:picLocks noChangeAspect="1"/>
          </p:cNvPicPr>
          <p:nvPr/>
        </p:nvPicPr>
        <p:blipFill>
          <a:blip r:embed="rId3" cstate="print">
            <a:extLst>
              <a:ext uri="{28A0092B-C50C-407E-A947-70E740481C1C}">
                <a14:useLocalDpi xmlns:a14="http://schemas.microsoft.com/office/drawing/2010/main" val="0"/>
              </a:ext>
            </a:extLst>
          </a:blip>
          <a:srcRect t="27819" b="29878"/>
          <a:stretch/>
        </p:blipFill>
        <p:spPr>
          <a:xfrm rot="2025105">
            <a:off x="6606551" y="4443551"/>
            <a:ext cx="893380" cy="267139"/>
          </a:xfrm>
          <a:prstGeom prst="rect">
            <a:avLst/>
          </a:prstGeom>
        </p:spPr>
      </p:pic>
      <p:pic>
        <p:nvPicPr>
          <p:cNvPr id="14" name="Picture 13" descr="A blue line on a black background&#10;&#10;Description automatically generated">
            <a:extLst>
              <a:ext uri="{FF2B5EF4-FFF2-40B4-BE49-F238E27FC236}">
                <a16:creationId xmlns:a16="http://schemas.microsoft.com/office/drawing/2014/main" id="{F3DFC0D6-07E7-18C0-9575-BAB22575F255}"/>
              </a:ext>
            </a:extLst>
          </p:cNvPr>
          <p:cNvPicPr>
            <a:picLocks noChangeAspect="1"/>
          </p:cNvPicPr>
          <p:nvPr/>
        </p:nvPicPr>
        <p:blipFill>
          <a:blip r:embed="rId5" cstate="print">
            <a:extLst>
              <a:ext uri="{28A0092B-C50C-407E-A947-70E740481C1C}">
                <a14:useLocalDpi xmlns:a14="http://schemas.microsoft.com/office/drawing/2010/main" val="0"/>
              </a:ext>
            </a:extLst>
          </a:blip>
          <a:srcRect t="27819" b="29878"/>
          <a:stretch/>
        </p:blipFill>
        <p:spPr>
          <a:xfrm rot="17845534">
            <a:off x="1936508" y="5075282"/>
            <a:ext cx="1413961" cy="275418"/>
          </a:xfrm>
          <a:prstGeom prst="rect">
            <a:avLst/>
          </a:prstGeom>
        </p:spPr>
      </p:pic>
      <p:pic>
        <p:nvPicPr>
          <p:cNvPr id="15" name="Picture 14" descr="A blue line on a black background&#10;&#10;Description automatically generated">
            <a:extLst>
              <a:ext uri="{FF2B5EF4-FFF2-40B4-BE49-F238E27FC236}">
                <a16:creationId xmlns:a16="http://schemas.microsoft.com/office/drawing/2014/main" id="{2B40973C-9605-1371-4E0B-E35DD01CC870}"/>
              </a:ext>
            </a:extLst>
          </p:cNvPr>
          <p:cNvPicPr>
            <a:picLocks noChangeAspect="1"/>
          </p:cNvPicPr>
          <p:nvPr/>
        </p:nvPicPr>
        <p:blipFill>
          <a:blip r:embed="rId3" cstate="print">
            <a:extLst>
              <a:ext uri="{28A0092B-C50C-407E-A947-70E740481C1C}">
                <a14:useLocalDpi xmlns:a14="http://schemas.microsoft.com/office/drawing/2010/main" val="0"/>
              </a:ext>
            </a:extLst>
          </a:blip>
          <a:srcRect t="27819" b="29878"/>
          <a:stretch/>
        </p:blipFill>
        <p:spPr>
          <a:xfrm>
            <a:off x="271963" y="3449486"/>
            <a:ext cx="893380" cy="267139"/>
          </a:xfrm>
          <a:prstGeom prst="rect">
            <a:avLst/>
          </a:prstGeom>
        </p:spPr>
      </p:pic>
      <p:pic>
        <p:nvPicPr>
          <p:cNvPr id="16" name="Picture 15" descr="A blue line on a black background&#10;&#10;Description automatically generated">
            <a:extLst>
              <a:ext uri="{FF2B5EF4-FFF2-40B4-BE49-F238E27FC236}">
                <a16:creationId xmlns:a16="http://schemas.microsoft.com/office/drawing/2014/main" id="{A7900382-9B2B-FFE5-4CDB-110A71D636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7396" y="1502294"/>
            <a:ext cx="3557026" cy="551793"/>
          </a:xfrm>
          <a:prstGeom prst="rect">
            <a:avLst/>
          </a:prstGeom>
          <a:ln>
            <a:noFill/>
          </a:ln>
        </p:spPr>
      </p:pic>
    </p:spTree>
    <p:extLst>
      <p:ext uri="{BB962C8B-B14F-4D97-AF65-F5344CB8AC3E}">
        <p14:creationId xmlns:p14="http://schemas.microsoft.com/office/powerpoint/2010/main" val="39448827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C9F84-58E6-5FCF-D662-08A73544D1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90EE78-BC3A-B01D-3846-05E2376EABAF}"/>
              </a:ext>
            </a:extLst>
          </p:cNvPr>
          <p:cNvSpPr>
            <a:spLocks noGrp="1"/>
          </p:cNvSpPr>
          <p:nvPr>
            <p:ph type="title"/>
          </p:nvPr>
        </p:nvSpPr>
        <p:spPr/>
        <p:txBody>
          <a:bodyPr/>
          <a:lstStyle/>
          <a:p>
            <a:r>
              <a:rPr lang="en-US" dirty="0"/>
              <a:t>What can I do?</a:t>
            </a:r>
          </a:p>
        </p:txBody>
      </p:sp>
      <p:sp>
        <p:nvSpPr>
          <p:cNvPr id="3" name="Text Placeholder 2">
            <a:extLst>
              <a:ext uri="{FF2B5EF4-FFF2-40B4-BE49-F238E27FC236}">
                <a16:creationId xmlns:a16="http://schemas.microsoft.com/office/drawing/2014/main" id="{438C8D69-F5E1-EED8-B836-8F5FD4E8491E}"/>
              </a:ext>
            </a:extLst>
          </p:cNvPr>
          <p:cNvSpPr>
            <a:spLocks noGrp="1"/>
          </p:cNvSpPr>
          <p:nvPr>
            <p:ph type="body" sz="quarter" idx="10"/>
          </p:nvPr>
        </p:nvSpPr>
        <p:spPr/>
        <p:txBody>
          <a:bodyPr/>
          <a:lstStyle/>
          <a:p>
            <a:pPr marL="514350" indent="-514350">
              <a:lnSpc>
                <a:spcPct val="100000"/>
              </a:lnSpc>
              <a:buFont typeface="+mj-lt"/>
              <a:buAutoNum type="arabicPeriod"/>
            </a:pPr>
            <a:r>
              <a:rPr lang="en-US" dirty="0"/>
              <a:t>Use pure sounds rather than letter names.</a:t>
            </a:r>
          </a:p>
          <a:p>
            <a:pPr marL="514350" indent="-514350">
              <a:lnSpc>
                <a:spcPct val="100000"/>
              </a:lnSpc>
              <a:buFont typeface="+mj-lt"/>
              <a:buAutoNum type="arabicPeriod"/>
            </a:pPr>
            <a:r>
              <a:rPr lang="en-US" dirty="0"/>
              <a:t>Use Fred Talk to help your child to read and spell words.</a:t>
            </a:r>
          </a:p>
          <a:p>
            <a:pPr marL="514350" indent="-514350">
              <a:lnSpc>
                <a:spcPct val="100000"/>
              </a:lnSpc>
              <a:buFont typeface="+mj-lt"/>
              <a:buAutoNum type="arabicPeriod"/>
            </a:pPr>
            <a:r>
              <a:rPr lang="en-US" dirty="0"/>
              <a:t>Listen to your child read their Storybook every day.</a:t>
            </a:r>
          </a:p>
          <a:p>
            <a:pPr marL="514350" indent="-514350">
              <a:lnSpc>
                <a:spcPct val="100000"/>
              </a:lnSpc>
              <a:buFont typeface="+mj-lt"/>
              <a:buAutoNum type="arabicPeriod"/>
            </a:pPr>
            <a:r>
              <a:rPr lang="en-US" dirty="0"/>
              <a:t>Watch the Virtual Classroom films together.</a:t>
            </a:r>
          </a:p>
          <a:p>
            <a:pPr marL="514350" indent="-514350">
              <a:lnSpc>
                <a:spcPct val="100000"/>
              </a:lnSpc>
              <a:buFont typeface="+mj-lt"/>
              <a:buAutoNum type="arabicPeriod"/>
            </a:pPr>
            <a:r>
              <a:rPr lang="en-US" dirty="0"/>
              <a:t>Read stories to your child every day.</a:t>
            </a:r>
          </a:p>
          <a:p>
            <a:pPr marL="457200" indent="-457200">
              <a:lnSpc>
                <a:spcPct val="100000"/>
              </a:lnSpc>
              <a:buFont typeface="Arial"/>
              <a:buChar char="•"/>
            </a:pPr>
            <a:endParaRPr lang="en-US" dirty="0"/>
          </a:p>
        </p:txBody>
      </p:sp>
      <p:pic>
        <p:nvPicPr>
          <p:cNvPr id="4" name="Picture 3" descr="A blue line on a black background&#10;&#10;Description automatically generated">
            <a:extLst>
              <a:ext uri="{FF2B5EF4-FFF2-40B4-BE49-F238E27FC236}">
                <a16:creationId xmlns:a16="http://schemas.microsoft.com/office/drawing/2014/main" id="{9AF19730-8C7B-6AED-7E60-8C97847E99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2035" y="1101430"/>
            <a:ext cx="3065019" cy="537029"/>
          </a:xfrm>
          <a:prstGeom prst="rect">
            <a:avLst/>
          </a:prstGeom>
        </p:spPr>
      </p:pic>
    </p:spTree>
    <p:extLst>
      <p:ext uri="{BB962C8B-B14F-4D97-AF65-F5344CB8AC3E}">
        <p14:creationId xmlns:p14="http://schemas.microsoft.com/office/powerpoint/2010/main" val="92831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29CCF-207B-4476-5C21-24761CA68E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3D07E3-E85C-07D3-8698-2FF42ECE05D4}"/>
              </a:ext>
            </a:extLst>
          </p:cNvPr>
          <p:cNvSpPr>
            <a:spLocks noGrp="1"/>
          </p:cNvSpPr>
          <p:nvPr>
            <p:ph type="title"/>
          </p:nvPr>
        </p:nvSpPr>
        <p:spPr/>
        <p:txBody>
          <a:bodyPr/>
          <a:lstStyle/>
          <a:p>
            <a:r>
              <a:rPr lang="en-US" dirty="0" err="1"/>
              <a:t>ruthmiskin.com</a:t>
            </a:r>
            <a:endParaRPr lang="en-US" dirty="0"/>
          </a:p>
        </p:txBody>
      </p:sp>
      <p:sp>
        <p:nvSpPr>
          <p:cNvPr id="3" name="Text Placeholder 2">
            <a:extLst>
              <a:ext uri="{FF2B5EF4-FFF2-40B4-BE49-F238E27FC236}">
                <a16:creationId xmlns:a16="http://schemas.microsoft.com/office/drawing/2014/main" id="{074C7329-4709-7714-838E-2DF31E60D524}"/>
              </a:ext>
            </a:extLst>
          </p:cNvPr>
          <p:cNvSpPr>
            <a:spLocks noGrp="1"/>
          </p:cNvSpPr>
          <p:nvPr>
            <p:ph type="body" sz="quarter" idx="10"/>
          </p:nvPr>
        </p:nvSpPr>
        <p:spPr/>
        <p:txBody>
          <a:bodyPr/>
          <a:lstStyle/>
          <a:p>
            <a:pPr>
              <a:lnSpc>
                <a:spcPct val="100000"/>
              </a:lnSpc>
            </a:pPr>
            <a:endParaRPr lang="en-US" dirty="0"/>
          </a:p>
        </p:txBody>
      </p:sp>
      <p:pic>
        <p:nvPicPr>
          <p:cNvPr id="5" name="Picture 4" descr="A screenshot of a video&#10;&#10;AI-generated content may be incorrect.">
            <a:extLst>
              <a:ext uri="{FF2B5EF4-FFF2-40B4-BE49-F238E27FC236}">
                <a16:creationId xmlns:a16="http://schemas.microsoft.com/office/drawing/2014/main" id="{14212FC5-6CB1-7AD8-E44B-D5FCDF4F4798}"/>
              </a:ext>
            </a:extLst>
          </p:cNvPr>
          <p:cNvPicPr>
            <a:picLocks noChangeAspect="1"/>
          </p:cNvPicPr>
          <p:nvPr/>
        </p:nvPicPr>
        <p:blipFill>
          <a:blip r:embed="rId3"/>
          <a:stretch>
            <a:fillRect/>
          </a:stretch>
        </p:blipFill>
        <p:spPr>
          <a:xfrm>
            <a:off x="2837263" y="1795264"/>
            <a:ext cx="3469472" cy="4670731"/>
          </a:xfrm>
          <a:prstGeom prst="rect">
            <a:avLst/>
          </a:prstGeom>
        </p:spPr>
      </p:pic>
    </p:spTree>
    <p:extLst>
      <p:ext uri="{BB962C8B-B14F-4D97-AF65-F5344CB8AC3E}">
        <p14:creationId xmlns:p14="http://schemas.microsoft.com/office/powerpoint/2010/main" val="1730465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94AB3-1C1D-3751-9C57-2FEC706448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466B3E-1D53-79FE-0C45-5C11B7D4A9D4}"/>
              </a:ext>
            </a:extLst>
          </p:cNvPr>
          <p:cNvSpPr>
            <a:spLocks noGrp="1"/>
          </p:cNvSpPr>
          <p:nvPr>
            <p:ph type="title"/>
          </p:nvPr>
        </p:nvSpPr>
        <p:spPr/>
        <p:txBody>
          <a:bodyPr/>
          <a:lstStyle/>
          <a:p>
            <a:r>
              <a:rPr lang="en-US" dirty="0"/>
              <a:t>Online resources available</a:t>
            </a:r>
          </a:p>
        </p:txBody>
      </p:sp>
      <p:sp>
        <p:nvSpPr>
          <p:cNvPr id="3" name="Text Placeholder 2">
            <a:extLst>
              <a:ext uri="{FF2B5EF4-FFF2-40B4-BE49-F238E27FC236}">
                <a16:creationId xmlns:a16="http://schemas.microsoft.com/office/drawing/2014/main" id="{2845902D-BE0B-07C1-F8E4-B8BF3BBE6D82}"/>
              </a:ext>
            </a:extLst>
          </p:cNvPr>
          <p:cNvSpPr>
            <a:spLocks noGrp="1"/>
          </p:cNvSpPr>
          <p:nvPr>
            <p:ph type="body" sz="quarter" idx="10"/>
          </p:nvPr>
        </p:nvSpPr>
        <p:spPr/>
        <p:txBody>
          <a:bodyPr/>
          <a:lstStyle/>
          <a:p>
            <a:pPr>
              <a:lnSpc>
                <a:spcPct val="100000"/>
              </a:lnSpc>
            </a:pPr>
            <a:r>
              <a:rPr lang="en-US" dirty="0"/>
              <a:t>Ruth Miskin Families Page:</a:t>
            </a:r>
          </a:p>
          <a:p>
            <a:pPr>
              <a:lnSpc>
                <a:spcPct val="100000"/>
              </a:lnSpc>
            </a:pPr>
            <a:r>
              <a:rPr lang="en-US" dirty="0">
                <a:hlinkClick r:id="rId3"/>
              </a:rPr>
              <a:t>https://www.ruthmiskin.com/parentsandcarers/</a:t>
            </a:r>
            <a:r>
              <a:rPr lang="en-US" dirty="0"/>
              <a:t> </a:t>
            </a:r>
          </a:p>
          <a:p>
            <a:pPr>
              <a:lnSpc>
                <a:spcPct val="100000"/>
              </a:lnSpc>
            </a:pPr>
            <a:endParaRPr lang="en-US" dirty="0"/>
          </a:p>
          <a:p>
            <a:pPr>
              <a:lnSpc>
                <a:spcPct val="100000"/>
              </a:lnSpc>
            </a:pPr>
            <a:r>
              <a:rPr lang="en-US" dirty="0"/>
              <a:t>Ruth Miskin Facebook:</a:t>
            </a:r>
          </a:p>
          <a:p>
            <a:pPr>
              <a:lnSpc>
                <a:spcPct val="100000"/>
              </a:lnSpc>
            </a:pPr>
            <a:r>
              <a:rPr lang="en-US" dirty="0">
                <a:hlinkClick r:id="rId4"/>
              </a:rPr>
              <a:t>https://www.facebook.com/miskin.education</a:t>
            </a:r>
            <a:endParaRPr lang="en-US" dirty="0"/>
          </a:p>
          <a:p>
            <a:pPr>
              <a:lnSpc>
                <a:spcPct val="100000"/>
              </a:lnSpc>
            </a:pPr>
            <a:endParaRPr lang="en-US" dirty="0"/>
          </a:p>
          <a:p>
            <a:pPr>
              <a:lnSpc>
                <a:spcPct val="100000"/>
              </a:lnSpc>
            </a:pPr>
            <a:r>
              <a:rPr lang="en-US" dirty="0"/>
              <a:t>Free e-books for home reading:</a:t>
            </a:r>
          </a:p>
          <a:p>
            <a:pPr>
              <a:lnSpc>
                <a:spcPct val="100000"/>
              </a:lnSpc>
            </a:pPr>
            <a:r>
              <a:rPr lang="en-US" dirty="0">
                <a:hlinkClick r:id="rId5"/>
              </a:rPr>
              <a:t>http://www.oxfordowl.co.uk/Reading/</a:t>
            </a:r>
            <a:endParaRPr lang="en-US" dirty="0"/>
          </a:p>
          <a:p>
            <a:pPr>
              <a:lnSpc>
                <a:spcPct val="100000"/>
              </a:lnSpc>
            </a:pPr>
            <a:endParaRPr lang="en-US" dirty="0"/>
          </a:p>
          <a:p>
            <a:pPr>
              <a:lnSpc>
                <a:spcPct val="100000"/>
              </a:lnSpc>
            </a:pPr>
            <a:endParaRPr lang="en-US" dirty="0"/>
          </a:p>
          <a:p>
            <a:pPr>
              <a:lnSpc>
                <a:spcPct val="100000"/>
              </a:lnSpc>
            </a:pPr>
            <a:endParaRPr lang="en-US" dirty="0"/>
          </a:p>
        </p:txBody>
      </p:sp>
      <p:pic>
        <p:nvPicPr>
          <p:cNvPr id="4" name="Picture 3" descr="A blue line on a black background&#10;&#10;Description automatically generated">
            <a:extLst>
              <a:ext uri="{FF2B5EF4-FFF2-40B4-BE49-F238E27FC236}">
                <a16:creationId xmlns:a16="http://schemas.microsoft.com/office/drawing/2014/main" id="{03250098-C4EF-3C95-73FD-37354C0DB22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2987" y="1101430"/>
            <a:ext cx="5415300" cy="537029"/>
          </a:xfrm>
          <a:prstGeom prst="rect">
            <a:avLst/>
          </a:prstGeom>
        </p:spPr>
      </p:pic>
    </p:spTree>
    <p:extLst>
      <p:ext uri="{BB962C8B-B14F-4D97-AF65-F5344CB8AC3E}">
        <p14:creationId xmlns:p14="http://schemas.microsoft.com/office/powerpoint/2010/main" val="3843964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C4220-5591-8A17-7998-E65CCF1438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CF74D8-AD5D-7012-C5DC-BEEB118A0221}"/>
              </a:ext>
            </a:extLst>
          </p:cNvPr>
          <p:cNvSpPr>
            <a:spLocks noGrp="1"/>
          </p:cNvSpPr>
          <p:nvPr>
            <p:ph type="title"/>
          </p:nvPr>
        </p:nvSpPr>
        <p:spPr/>
        <p:txBody>
          <a:bodyPr/>
          <a:lstStyle/>
          <a:p>
            <a:r>
              <a:rPr lang="en-US" dirty="0"/>
              <a:t>Parents carers and families webpage</a:t>
            </a:r>
          </a:p>
        </p:txBody>
      </p:sp>
      <p:sp>
        <p:nvSpPr>
          <p:cNvPr id="3" name="Text Placeholder 2">
            <a:extLst>
              <a:ext uri="{FF2B5EF4-FFF2-40B4-BE49-F238E27FC236}">
                <a16:creationId xmlns:a16="http://schemas.microsoft.com/office/drawing/2014/main" id="{F4363141-4EDF-B0BE-3B3C-AF918B760823}"/>
              </a:ext>
            </a:extLst>
          </p:cNvPr>
          <p:cNvSpPr>
            <a:spLocks noGrp="1"/>
          </p:cNvSpPr>
          <p:nvPr>
            <p:ph type="body" sz="quarter" idx="10"/>
          </p:nvPr>
        </p:nvSpPr>
        <p:spPr/>
        <p:txBody>
          <a:bodyPr/>
          <a:lstStyle/>
          <a:p>
            <a:pPr>
              <a:lnSpc>
                <a:spcPct val="100000"/>
              </a:lnSpc>
            </a:pPr>
            <a:endParaRPr lang="en-US" dirty="0"/>
          </a:p>
        </p:txBody>
      </p:sp>
      <p:pic>
        <p:nvPicPr>
          <p:cNvPr id="8" name="Picture 7" descr="A qr code with a white background&#10;&#10;AI-generated content may be incorrect.">
            <a:extLst>
              <a:ext uri="{FF2B5EF4-FFF2-40B4-BE49-F238E27FC236}">
                <a16:creationId xmlns:a16="http://schemas.microsoft.com/office/drawing/2014/main" id="{D30C4F46-4EBC-A4BB-2983-E390DB46EA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0062" y="1832477"/>
            <a:ext cx="4012817" cy="4012817"/>
          </a:xfrm>
          <a:prstGeom prst="rect">
            <a:avLst/>
          </a:prstGeom>
        </p:spPr>
      </p:pic>
      <p:pic>
        <p:nvPicPr>
          <p:cNvPr id="6" name="Picture 5" descr="A blue arrow pointing down&#10;&#10;Description automatically generated">
            <a:extLst>
              <a:ext uri="{FF2B5EF4-FFF2-40B4-BE49-F238E27FC236}">
                <a16:creationId xmlns:a16="http://schemas.microsoft.com/office/drawing/2014/main" id="{8281D12F-3821-1EB7-2A26-3662D674FF2F}"/>
              </a:ext>
            </a:extLst>
          </p:cNvPr>
          <p:cNvPicPr>
            <a:picLocks noChangeAspect="1"/>
          </p:cNvPicPr>
          <p:nvPr/>
        </p:nvPicPr>
        <p:blipFill>
          <a:blip r:embed="rId4">
            <a:extLst>
              <a:ext uri="{28A0092B-C50C-407E-A947-70E740481C1C}">
                <a14:useLocalDpi xmlns:a14="http://schemas.microsoft.com/office/drawing/2010/main" val="0"/>
              </a:ext>
            </a:extLst>
          </a:blip>
          <a:srcRect l="23124" t="19481" r="27518" b="13843"/>
          <a:stretch/>
        </p:blipFill>
        <p:spPr>
          <a:xfrm rot="18994379">
            <a:off x="1516980" y="2314465"/>
            <a:ext cx="2220548" cy="2123256"/>
          </a:xfrm>
          <a:prstGeom prst="rect">
            <a:avLst/>
          </a:prstGeom>
        </p:spPr>
      </p:pic>
    </p:spTree>
    <p:extLst>
      <p:ext uri="{BB962C8B-B14F-4D97-AF65-F5344CB8AC3E}">
        <p14:creationId xmlns:p14="http://schemas.microsoft.com/office/powerpoint/2010/main" val="273991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1DE64-7618-D1EF-1188-CE065E93D0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7B986E-FDD6-BD88-D49D-3EA551F28729}"/>
              </a:ext>
            </a:extLst>
          </p:cNvPr>
          <p:cNvSpPr>
            <a:spLocks noGrp="1"/>
          </p:cNvSpPr>
          <p:nvPr>
            <p:ph type="title"/>
          </p:nvPr>
        </p:nvSpPr>
        <p:spPr/>
        <p:txBody>
          <a:bodyPr/>
          <a:lstStyle/>
          <a:p>
            <a:r>
              <a:rPr lang="en-US" dirty="0"/>
              <a:t>Any questions?</a:t>
            </a:r>
          </a:p>
        </p:txBody>
      </p:sp>
      <p:sp>
        <p:nvSpPr>
          <p:cNvPr id="3" name="Text Placeholder 2">
            <a:extLst>
              <a:ext uri="{FF2B5EF4-FFF2-40B4-BE49-F238E27FC236}">
                <a16:creationId xmlns:a16="http://schemas.microsoft.com/office/drawing/2014/main" id="{F52AFF1A-3DEC-8DAD-F34C-3B1C73460911}"/>
              </a:ext>
            </a:extLst>
          </p:cNvPr>
          <p:cNvSpPr>
            <a:spLocks noGrp="1"/>
          </p:cNvSpPr>
          <p:nvPr>
            <p:ph type="body" sz="quarter" idx="10"/>
          </p:nvPr>
        </p:nvSpPr>
        <p:spPr/>
        <p:txBody>
          <a:bodyPr/>
          <a:lstStyle/>
          <a:p>
            <a:pPr>
              <a:lnSpc>
                <a:spcPct val="100000"/>
              </a:lnSpc>
            </a:pPr>
            <a:endParaRPr lang="en-US" dirty="0"/>
          </a:p>
        </p:txBody>
      </p:sp>
      <p:pic>
        <p:nvPicPr>
          <p:cNvPr id="8" name="Picture 7" descr="Colorful letters and symbols with question marks&#10;&#10;AI-generated content may be incorrect.">
            <a:extLst>
              <a:ext uri="{FF2B5EF4-FFF2-40B4-BE49-F238E27FC236}">
                <a16:creationId xmlns:a16="http://schemas.microsoft.com/office/drawing/2014/main" id="{0A8F81B6-823A-17F7-06E5-BC7D6C225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1305" y="2043022"/>
            <a:ext cx="6841387" cy="3591728"/>
          </a:xfrm>
          <a:prstGeom prst="rect">
            <a:avLst/>
          </a:prstGeom>
        </p:spPr>
      </p:pic>
    </p:spTree>
    <p:extLst>
      <p:ext uri="{BB962C8B-B14F-4D97-AF65-F5344CB8AC3E}">
        <p14:creationId xmlns:p14="http://schemas.microsoft.com/office/powerpoint/2010/main" val="408196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E7E55-3C47-A8B9-D157-45188B02965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33EA22-BD9D-AE5D-A3A3-EA55FC3AA17C}"/>
              </a:ext>
            </a:extLst>
          </p:cNvPr>
          <p:cNvSpPr>
            <a:spLocks noGrp="1"/>
          </p:cNvSpPr>
          <p:nvPr>
            <p:ph type="body" sz="quarter" idx="10"/>
          </p:nvPr>
        </p:nvSpPr>
        <p:spPr/>
        <p:txBody>
          <a:bodyPr/>
          <a:lstStyle/>
          <a:p>
            <a:pPr>
              <a:lnSpc>
                <a:spcPct val="100000"/>
              </a:lnSpc>
            </a:pPr>
            <a:r>
              <a:rPr lang="en-US" dirty="0"/>
              <a:t>Reading feeds the imagination. It expands horizons and offers new and exciting ways of seeing and making sense of our lives and of the world around us.</a:t>
            </a:r>
            <a:endParaRPr lang="en-GB" altLang="ja-JP" dirty="0"/>
          </a:p>
        </p:txBody>
      </p:sp>
      <p:sp>
        <p:nvSpPr>
          <p:cNvPr id="3" name="Text Placeholder 2">
            <a:extLst>
              <a:ext uri="{FF2B5EF4-FFF2-40B4-BE49-F238E27FC236}">
                <a16:creationId xmlns:a16="http://schemas.microsoft.com/office/drawing/2014/main" id="{A29EB70F-720A-9FC8-46F2-27B566C4C3F5}"/>
              </a:ext>
            </a:extLst>
          </p:cNvPr>
          <p:cNvSpPr>
            <a:spLocks noGrp="1"/>
          </p:cNvSpPr>
          <p:nvPr>
            <p:ph type="body" sz="quarter" idx="11"/>
          </p:nvPr>
        </p:nvSpPr>
        <p:spPr/>
        <p:txBody>
          <a:bodyPr/>
          <a:lstStyle/>
          <a:p>
            <a:pPr>
              <a:lnSpc>
                <a:spcPct val="80000"/>
              </a:lnSpc>
            </a:pPr>
            <a:r>
              <a:rPr lang="en-US" dirty="0"/>
              <a:t>Michael Morpurgo</a:t>
            </a:r>
          </a:p>
        </p:txBody>
      </p:sp>
    </p:spTree>
    <p:extLst>
      <p:ext uri="{BB962C8B-B14F-4D97-AF65-F5344CB8AC3E}">
        <p14:creationId xmlns:p14="http://schemas.microsoft.com/office/powerpoint/2010/main" val="959017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7784C-84CE-C173-77D3-7087CF3CBF3E}"/>
              </a:ext>
            </a:extLst>
          </p:cNvPr>
          <p:cNvSpPr>
            <a:spLocks noGrp="1"/>
          </p:cNvSpPr>
          <p:nvPr>
            <p:ph type="title"/>
          </p:nvPr>
        </p:nvSpPr>
        <p:spPr/>
        <p:txBody>
          <a:bodyPr/>
          <a:lstStyle/>
          <a:p>
            <a:r>
              <a:rPr lang="en-US" dirty="0"/>
              <a:t>Who is Read Write Inc. for?</a:t>
            </a:r>
          </a:p>
        </p:txBody>
      </p:sp>
      <p:sp>
        <p:nvSpPr>
          <p:cNvPr id="3" name="Text Placeholder 2">
            <a:extLst>
              <a:ext uri="{FF2B5EF4-FFF2-40B4-BE49-F238E27FC236}">
                <a16:creationId xmlns:a16="http://schemas.microsoft.com/office/drawing/2014/main" id="{D9A4A7DB-4C93-729D-79E0-989999A9D796}"/>
              </a:ext>
            </a:extLst>
          </p:cNvPr>
          <p:cNvSpPr>
            <a:spLocks noGrp="1"/>
          </p:cNvSpPr>
          <p:nvPr>
            <p:ph type="body" sz="quarter" idx="10"/>
          </p:nvPr>
        </p:nvSpPr>
        <p:spPr/>
        <p:txBody>
          <a:bodyPr/>
          <a:lstStyle/>
          <a:p>
            <a:endParaRPr lang="en-US" dirty="0"/>
          </a:p>
        </p:txBody>
      </p:sp>
      <p:pic>
        <p:nvPicPr>
          <p:cNvPr id="7" name="Picture 6">
            <a:extLst>
              <a:ext uri="{FF2B5EF4-FFF2-40B4-BE49-F238E27FC236}">
                <a16:creationId xmlns:a16="http://schemas.microsoft.com/office/drawing/2014/main" id="{27411D53-409A-0978-895F-059D0B1CCEB6}"/>
              </a:ext>
            </a:extLst>
          </p:cNvPr>
          <p:cNvPicPr>
            <a:picLocks noChangeAspect="1"/>
          </p:cNvPicPr>
          <p:nvPr/>
        </p:nvPicPr>
        <p:blipFill>
          <a:blip r:embed="rId3"/>
          <a:stretch>
            <a:fillRect/>
          </a:stretch>
        </p:blipFill>
        <p:spPr>
          <a:xfrm>
            <a:off x="612036" y="4101467"/>
            <a:ext cx="2833264" cy="2007850"/>
          </a:xfrm>
          <a:prstGeom prst="rect">
            <a:avLst/>
          </a:prstGeom>
        </p:spPr>
      </p:pic>
      <p:pic>
        <p:nvPicPr>
          <p:cNvPr id="8" name="Picture 7" descr="Diagram&#10;&#10;Description automatically generated">
            <a:extLst>
              <a:ext uri="{FF2B5EF4-FFF2-40B4-BE49-F238E27FC236}">
                <a16:creationId xmlns:a16="http://schemas.microsoft.com/office/drawing/2014/main" id="{5FB647D5-319B-B056-386F-62FA13BC123B}"/>
              </a:ext>
            </a:extLst>
          </p:cNvPr>
          <p:cNvPicPr>
            <a:picLocks noChangeAspect="1"/>
          </p:cNvPicPr>
          <p:nvPr/>
        </p:nvPicPr>
        <p:blipFill>
          <a:blip r:embed="rId4"/>
          <a:stretch>
            <a:fillRect/>
          </a:stretch>
        </p:blipFill>
        <p:spPr>
          <a:xfrm>
            <a:off x="612036" y="1944674"/>
            <a:ext cx="2833264" cy="1997478"/>
          </a:xfrm>
          <a:prstGeom prst="rect">
            <a:avLst/>
          </a:prstGeom>
        </p:spPr>
      </p:pic>
      <p:pic>
        <p:nvPicPr>
          <p:cNvPr id="9" name="Picture 8">
            <a:extLst>
              <a:ext uri="{FF2B5EF4-FFF2-40B4-BE49-F238E27FC236}">
                <a16:creationId xmlns:a16="http://schemas.microsoft.com/office/drawing/2014/main" id="{290CB9B1-443D-9B6E-CD36-B9D15B12CFB3}"/>
              </a:ext>
            </a:extLst>
          </p:cNvPr>
          <p:cNvPicPr>
            <a:picLocks noChangeAspect="1"/>
          </p:cNvPicPr>
          <p:nvPr/>
        </p:nvPicPr>
        <p:blipFill>
          <a:blip r:embed="rId5"/>
          <a:srcRect/>
          <a:stretch/>
        </p:blipFill>
        <p:spPr>
          <a:xfrm>
            <a:off x="4195034" y="2224248"/>
            <a:ext cx="2199022" cy="3085724"/>
          </a:xfrm>
          <a:prstGeom prst="rect">
            <a:avLst/>
          </a:prstGeom>
        </p:spPr>
      </p:pic>
      <p:pic>
        <p:nvPicPr>
          <p:cNvPr id="10" name="Picture 9">
            <a:extLst>
              <a:ext uri="{FF2B5EF4-FFF2-40B4-BE49-F238E27FC236}">
                <a16:creationId xmlns:a16="http://schemas.microsoft.com/office/drawing/2014/main" id="{FB5954D2-44DB-6D22-8848-C6F785A9DC8D}"/>
              </a:ext>
            </a:extLst>
          </p:cNvPr>
          <p:cNvPicPr>
            <a:picLocks noChangeAspect="1"/>
          </p:cNvPicPr>
          <p:nvPr/>
        </p:nvPicPr>
        <p:blipFill>
          <a:blip r:embed="rId6"/>
          <a:srcRect/>
          <a:stretch/>
        </p:blipFill>
        <p:spPr>
          <a:xfrm>
            <a:off x="6618739" y="2216274"/>
            <a:ext cx="2199022" cy="3098840"/>
          </a:xfrm>
          <a:prstGeom prst="rect">
            <a:avLst/>
          </a:prstGeom>
        </p:spPr>
      </p:pic>
    </p:spTree>
    <p:extLst>
      <p:ext uri="{BB962C8B-B14F-4D97-AF65-F5344CB8AC3E}">
        <p14:creationId xmlns:p14="http://schemas.microsoft.com/office/powerpoint/2010/main" val="199385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C0346-5BF5-2666-CC59-C2A177DE17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8B1D7B-C636-6332-4A2F-D14E3719988B}"/>
              </a:ext>
            </a:extLst>
          </p:cNvPr>
          <p:cNvSpPr>
            <a:spLocks noGrp="1"/>
          </p:cNvSpPr>
          <p:nvPr>
            <p:ph type="title"/>
          </p:nvPr>
        </p:nvSpPr>
        <p:spPr/>
        <p:txBody>
          <a:bodyPr/>
          <a:lstStyle/>
          <a:p>
            <a:r>
              <a:rPr lang="en-US" dirty="0"/>
              <a:t>Progress groups</a:t>
            </a:r>
          </a:p>
        </p:txBody>
      </p:sp>
      <p:sp>
        <p:nvSpPr>
          <p:cNvPr id="3" name="Text Placeholder 2">
            <a:extLst>
              <a:ext uri="{FF2B5EF4-FFF2-40B4-BE49-F238E27FC236}">
                <a16:creationId xmlns:a16="http://schemas.microsoft.com/office/drawing/2014/main" id="{7A11C3B6-E2D7-0271-F702-BA9219CA6361}"/>
              </a:ext>
            </a:extLst>
          </p:cNvPr>
          <p:cNvSpPr>
            <a:spLocks noGrp="1"/>
          </p:cNvSpPr>
          <p:nvPr>
            <p:ph type="body" sz="quarter" idx="10"/>
          </p:nvPr>
        </p:nvSpPr>
        <p:spPr/>
        <p:txBody>
          <a:bodyPr/>
          <a:lstStyle/>
          <a:p>
            <a:pPr>
              <a:lnSpc>
                <a:spcPct val="100000"/>
              </a:lnSpc>
            </a:pPr>
            <a:r>
              <a:rPr lang="en-US" dirty="0"/>
              <a:t>Group children by phonic stages.</a:t>
            </a:r>
          </a:p>
          <a:p>
            <a:pPr>
              <a:lnSpc>
                <a:spcPct val="100000"/>
              </a:lnSpc>
            </a:pPr>
            <a:endParaRPr lang="en-US" sz="2000" dirty="0"/>
          </a:p>
          <a:p>
            <a:pPr>
              <a:lnSpc>
                <a:spcPct val="100000"/>
              </a:lnSpc>
            </a:pPr>
            <a:r>
              <a:rPr lang="en-US" dirty="0"/>
              <a:t>Teach to the group’s challenge level.</a:t>
            </a:r>
            <a:endParaRPr lang="en-US" dirty="0">
              <a:cs typeface="Arial"/>
            </a:endParaRPr>
          </a:p>
          <a:p>
            <a:pPr>
              <a:lnSpc>
                <a:spcPct val="100000"/>
              </a:lnSpc>
            </a:pPr>
            <a:endParaRPr lang="en-US" sz="2000" dirty="0"/>
          </a:p>
          <a:p>
            <a:pPr>
              <a:lnSpc>
                <a:spcPct val="100000"/>
              </a:lnSpc>
            </a:pPr>
            <a:r>
              <a:rPr lang="en-US" dirty="0"/>
              <a:t>Re-assess all children every half term.</a:t>
            </a:r>
          </a:p>
          <a:p>
            <a:pPr>
              <a:lnSpc>
                <a:spcPct val="100000"/>
              </a:lnSpc>
            </a:pPr>
            <a:endParaRPr lang="en-GB" sz="2000" dirty="0"/>
          </a:p>
          <a:p>
            <a:pPr>
              <a:lnSpc>
                <a:spcPct val="100000"/>
              </a:lnSpc>
            </a:pPr>
            <a:r>
              <a:rPr lang="en-GB" dirty="0"/>
              <a:t>Group children by their progress in word reading and fluency.</a:t>
            </a:r>
            <a:endParaRPr lang="en-US" dirty="0"/>
          </a:p>
          <a:p>
            <a:pPr marL="457200" indent="-457200">
              <a:lnSpc>
                <a:spcPct val="100000"/>
              </a:lnSpc>
              <a:buFont typeface="Arial" panose="020B0604020202020204" pitchFamily="34" charset="0"/>
              <a:buChar char="•"/>
            </a:pPr>
            <a:endParaRPr lang="en-US" dirty="0">
              <a:cs typeface="Arial"/>
            </a:endParaRPr>
          </a:p>
          <a:p>
            <a:pPr>
              <a:lnSpc>
                <a:spcPct val="100000"/>
              </a:lnSpc>
            </a:pPr>
            <a:endParaRPr lang="en-US" dirty="0">
              <a:cs typeface="Arial"/>
            </a:endParaRPr>
          </a:p>
        </p:txBody>
      </p:sp>
      <p:pic>
        <p:nvPicPr>
          <p:cNvPr id="4" name="Picture 3" descr="A blue line on a black background&#10;&#10;Description automatically generated">
            <a:extLst>
              <a:ext uri="{FF2B5EF4-FFF2-40B4-BE49-F238E27FC236}">
                <a16:creationId xmlns:a16="http://schemas.microsoft.com/office/drawing/2014/main" id="{064B9606-AAAE-40F5-591E-3BA7E843F8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333" y="1079321"/>
            <a:ext cx="3268133" cy="584163"/>
          </a:xfrm>
          <a:prstGeom prst="rect">
            <a:avLst/>
          </a:prstGeom>
        </p:spPr>
      </p:pic>
    </p:spTree>
    <p:extLst>
      <p:ext uri="{BB962C8B-B14F-4D97-AF65-F5344CB8AC3E}">
        <p14:creationId xmlns:p14="http://schemas.microsoft.com/office/powerpoint/2010/main" val="3450874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86454-7D66-2B79-10DE-3DD969C1E3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5C6EFB-FE0A-6980-BBAC-924A94E77896}"/>
              </a:ext>
            </a:extLst>
          </p:cNvPr>
          <p:cNvSpPr>
            <a:spLocks noGrp="1"/>
          </p:cNvSpPr>
          <p:nvPr>
            <p:ph type="title"/>
          </p:nvPr>
        </p:nvSpPr>
        <p:spPr>
          <a:xfrm>
            <a:off x="612036" y="707119"/>
            <a:ext cx="7427064" cy="1198981"/>
          </a:xfrm>
        </p:spPr>
        <p:txBody>
          <a:bodyPr/>
          <a:lstStyle/>
          <a:p>
            <a:pPr>
              <a:lnSpc>
                <a:spcPct val="100000"/>
              </a:lnSpc>
            </a:pPr>
            <a:r>
              <a:rPr lang="en-US" dirty="0"/>
              <a:t>One-to-one tutoring – </a:t>
            </a:r>
            <a:br>
              <a:rPr lang="en-US" dirty="0"/>
            </a:br>
            <a:r>
              <a:rPr lang="en-US" dirty="0"/>
              <a:t>‘keep up, not catch up!</a:t>
            </a:r>
          </a:p>
        </p:txBody>
      </p:sp>
      <p:sp>
        <p:nvSpPr>
          <p:cNvPr id="3" name="Text Placeholder 2">
            <a:extLst>
              <a:ext uri="{FF2B5EF4-FFF2-40B4-BE49-F238E27FC236}">
                <a16:creationId xmlns:a16="http://schemas.microsoft.com/office/drawing/2014/main" id="{ABB0B3FF-07CA-BEE9-14F0-802C8EBFE430}"/>
              </a:ext>
            </a:extLst>
          </p:cNvPr>
          <p:cNvSpPr>
            <a:spLocks noGrp="1"/>
          </p:cNvSpPr>
          <p:nvPr>
            <p:ph type="body" sz="quarter" idx="10"/>
          </p:nvPr>
        </p:nvSpPr>
        <p:spPr/>
        <p:txBody>
          <a:bodyPr/>
          <a:lstStyle/>
          <a:p>
            <a:pPr>
              <a:lnSpc>
                <a:spcPct val="100000"/>
              </a:lnSpc>
            </a:pPr>
            <a:endParaRPr lang="en-US" dirty="0">
              <a:cs typeface="Arial"/>
            </a:endParaRPr>
          </a:p>
        </p:txBody>
      </p:sp>
      <p:pic>
        <p:nvPicPr>
          <p:cNvPr id="5" name="Content Placeholder 6" descr="A person and a child sitting at a table&#10;&#10;AI-generated content may be incorrect.">
            <a:extLst>
              <a:ext uri="{FF2B5EF4-FFF2-40B4-BE49-F238E27FC236}">
                <a16:creationId xmlns:a16="http://schemas.microsoft.com/office/drawing/2014/main" id="{2367E22D-FE53-1B33-F2CE-71BD1F438908}"/>
              </a:ext>
            </a:extLst>
          </p:cNvPr>
          <p:cNvPicPr>
            <a:picLocks noChangeAspect="1"/>
          </p:cNvPicPr>
          <p:nvPr/>
        </p:nvPicPr>
        <p:blipFill>
          <a:blip r:embed="rId3"/>
          <a:srcRect b="176"/>
          <a:stretch>
            <a:fillRect/>
          </a:stretch>
        </p:blipFill>
        <p:spPr>
          <a:xfrm>
            <a:off x="0" y="1947664"/>
            <a:ext cx="9143062" cy="5138936"/>
          </a:xfrm>
          <a:prstGeom prst="rect">
            <a:avLst/>
          </a:prstGeom>
        </p:spPr>
      </p:pic>
    </p:spTree>
    <p:extLst>
      <p:ext uri="{BB962C8B-B14F-4D97-AF65-F5344CB8AC3E}">
        <p14:creationId xmlns:p14="http://schemas.microsoft.com/office/powerpoint/2010/main" val="14003967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FA035-988B-B603-6BDA-F7299398BE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CC484B-BF6E-649F-B1BF-CE8B735B32ED}"/>
              </a:ext>
            </a:extLst>
          </p:cNvPr>
          <p:cNvSpPr>
            <a:spLocks noGrp="1"/>
          </p:cNvSpPr>
          <p:nvPr>
            <p:ph type="title"/>
          </p:nvPr>
        </p:nvSpPr>
        <p:spPr/>
        <p:txBody>
          <a:bodyPr/>
          <a:lstStyle/>
          <a:p>
            <a:r>
              <a:rPr lang="en-US" dirty="0"/>
              <a:t>What is phonics?</a:t>
            </a:r>
          </a:p>
        </p:txBody>
      </p:sp>
      <p:sp>
        <p:nvSpPr>
          <p:cNvPr id="3" name="Text Placeholder 2">
            <a:extLst>
              <a:ext uri="{FF2B5EF4-FFF2-40B4-BE49-F238E27FC236}">
                <a16:creationId xmlns:a16="http://schemas.microsoft.com/office/drawing/2014/main" id="{4E7316BA-38E0-1A2A-1505-238B30B9D91F}"/>
              </a:ext>
            </a:extLst>
          </p:cNvPr>
          <p:cNvSpPr>
            <a:spLocks noGrp="1"/>
          </p:cNvSpPr>
          <p:nvPr>
            <p:ph type="body" sz="quarter" idx="10"/>
          </p:nvPr>
        </p:nvSpPr>
        <p:spPr>
          <a:xfrm>
            <a:off x="612036" y="1887829"/>
            <a:ext cx="7919927" cy="3720330"/>
          </a:xfrm>
        </p:spPr>
        <p:txBody>
          <a:bodyPr/>
          <a:lstStyle/>
          <a:p>
            <a:pPr lvl="0">
              <a:spcBef>
                <a:spcPts val="640"/>
              </a:spcBef>
              <a:spcAft>
                <a:spcPts val="0"/>
              </a:spcAft>
              <a:buSzPct val="25000"/>
            </a:pPr>
            <a:r>
              <a:rPr lang="en-US" dirty="0">
                <a:latin typeface="+mn-lt"/>
                <a:ea typeface="Arial"/>
                <a:cs typeface="Arial"/>
                <a:sym typeface="Arial"/>
              </a:rPr>
              <a:t>Sounds (graphemes)</a:t>
            </a:r>
          </a:p>
          <a:p>
            <a:pPr lvl="0">
              <a:spcBef>
                <a:spcPts val="640"/>
              </a:spcBef>
              <a:spcAft>
                <a:spcPts val="0"/>
              </a:spcAft>
              <a:buSzPct val="25000"/>
            </a:pPr>
            <a:endParaRPr lang="en-US" dirty="0">
              <a:solidFill>
                <a:schemeClr val="dk2"/>
              </a:solidFill>
              <a:latin typeface="+mn-lt"/>
              <a:ea typeface="Arial"/>
              <a:cs typeface="Arial"/>
              <a:sym typeface="Arial"/>
            </a:endParaRPr>
          </a:p>
          <a:p>
            <a:pPr lvl="0">
              <a:spcBef>
                <a:spcPts val="640"/>
              </a:spcBef>
              <a:spcAft>
                <a:spcPts val="0"/>
              </a:spcAft>
              <a:buSzPct val="25000"/>
            </a:pPr>
            <a:endParaRPr lang="en-US" dirty="0">
              <a:solidFill>
                <a:schemeClr val="dk2"/>
              </a:solidFill>
              <a:latin typeface="+mn-lt"/>
              <a:ea typeface="Arial"/>
              <a:cs typeface="Arial"/>
              <a:sym typeface="Arial"/>
            </a:endParaRPr>
          </a:p>
          <a:p>
            <a:pPr lvl="0">
              <a:spcBef>
                <a:spcPts val="640"/>
              </a:spcBef>
              <a:spcAft>
                <a:spcPts val="0"/>
              </a:spcAft>
              <a:buSzPct val="25000"/>
            </a:pPr>
            <a:endParaRPr lang="en-US" dirty="0">
              <a:solidFill>
                <a:schemeClr val="dk2"/>
              </a:solidFill>
              <a:latin typeface="+mn-lt"/>
              <a:ea typeface="Arial"/>
              <a:cs typeface="Arial"/>
              <a:sym typeface="Arial"/>
            </a:endParaRPr>
          </a:p>
          <a:p>
            <a:pPr>
              <a:lnSpc>
                <a:spcPct val="100000"/>
              </a:lnSpc>
            </a:pPr>
            <a:endParaRPr lang="en-US" dirty="0">
              <a:latin typeface="+mn-lt"/>
            </a:endParaRPr>
          </a:p>
        </p:txBody>
      </p:sp>
      <p:pic>
        <p:nvPicPr>
          <p:cNvPr id="4" name="Picture 3" descr="A blue line on a black background&#10;&#10;Description automatically generated">
            <a:extLst>
              <a:ext uri="{FF2B5EF4-FFF2-40B4-BE49-F238E27FC236}">
                <a16:creationId xmlns:a16="http://schemas.microsoft.com/office/drawing/2014/main" id="{3924447E-9FB6-A596-5086-D586817201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920" y="1088131"/>
            <a:ext cx="3435315" cy="525986"/>
          </a:xfrm>
          <a:prstGeom prst="rect">
            <a:avLst/>
          </a:prstGeom>
        </p:spPr>
      </p:pic>
      <p:sp>
        <p:nvSpPr>
          <p:cNvPr id="5" name="TextBox 4">
            <a:extLst>
              <a:ext uri="{FF2B5EF4-FFF2-40B4-BE49-F238E27FC236}">
                <a16:creationId xmlns:a16="http://schemas.microsoft.com/office/drawing/2014/main" id="{3195AE78-7DE0-A519-F3AF-33E211C64787}"/>
              </a:ext>
            </a:extLst>
          </p:cNvPr>
          <p:cNvSpPr txBox="1"/>
          <p:nvPr/>
        </p:nvSpPr>
        <p:spPr>
          <a:xfrm>
            <a:off x="555684" y="4743366"/>
            <a:ext cx="7976279" cy="1477328"/>
          </a:xfrm>
          <a:prstGeom prst="rect">
            <a:avLst/>
          </a:prstGeom>
          <a:noFill/>
        </p:spPr>
        <p:txBody>
          <a:bodyPr wrap="square" rtlCol="0">
            <a:spAutoFit/>
          </a:bodyPr>
          <a:lstStyle/>
          <a:p>
            <a:pPr lvl="0"/>
            <a:endParaRPr lang="en-GB" sz="3000" i="1" dirty="0">
              <a:solidFill>
                <a:srgbClr val="424242"/>
              </a:solidFill>
              <a:latin typeface="+mn-lt"/>
            </a:endParaRPr>
          </a:p>
          <a:p>
            <a:pPr lvl="0"/>
            <a:r>
              <a:rPr lang="en-GB" sz="3000" dirty="0">
                <a:solidFill>
                  <a:srgbClr val="424242"/>
                </a:solidFill>
                <a:latin typeface="+mn-lt"/>
              </a:rPr>
              <a:t>demonstrate, containing, roamed, trivial, injured, whimper</a:t>
            </a:r>
          </a:p>
        </p:txBody>
      </p:sp>
      <p:pic>
        <p:nvPicPr>
          <p:cNvPr id="6" name="Picture 5" descr="Logo, company name&#10;&#10;Description automatically generated">
            <a:extLst>
              <a:ext uri="{FF2B5EF4-FFF2-40B4-BE49-F238E27FC236}">
                <a16:creationId xmlns:a16="http://schemas.microsoft.com/office/drawing/2014/main" id="{343586DF-6268-4E58-9523-2DD1D22CBF68}"/>
              </a:ext>
            </a:extLst>
          </p:cNvPr>
          <p:cNvPicPr>
            <a:picLocks noChangeAspect="1"/>
          </p:cNvPicPr>
          <p:nvPr/>
        </p:nvPicPr>
        <p:blipFill>
          <a:blip r:embed="rId4"/>
          <a:stretch>
            <a:fillRect/>
          </a:stretch>
        </p:blipFill>
        <p:spPr>
          <a:xfrm>
            <a:off x="707572" y="3966280"/>
            <a:ext cx="2141134" cy="1015097"/>
          </a:xfrm>
          <a:prstGeom prst="rect">
            <a:avLst/>
          </a:prstGeom>
        </p:spPr>
      </p:pic>
      <p:pic>
        <p:nvPicPr>
          <p:cNvPr id="8" name="Picture 7" descr="Icon&#10;&#10;Description automatically generated">
            <a:extLst>
              <a:ext uri="{FF2B5EF4-FFF2-40B4-BE49-F238E27FC236}">
                <a16:creationId xmlns:a16="http://schemas.microsoft.com/office/drawing/2014/main" id="{036C3774-A5AD-DF38-C74D-82AFBDC3D9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572" y="2629214"/>
            <a:ext cx="765481" cy="1118780"/>
          </a:xfrm>
          <a:prstGeom prst="rect">
            <a:avLst/>
          </a:prstGeom>
          <a:ln>
            <a:solidFill>
              <a:schemeClr val="tx1"/>
            </a:solidFill>
          </a:ln>
        </p:spPr>
      </p:pic>
      <p:pic>
        <p:nvPicPr>
          <p:cNvPr id="9" name="Picture 8" descr="Icon&#10;&#10;Description automatically generated">
            <a:extLst>
              <a:ext uri="{FF2B5EF4-FFF2-40B4-BE49-F238E27FC236}">
                <a16:creationId xmlns:a16="http://schemas.microsoft.com/office/drawing/2014/main" id="{6EFB36D2-E1AA-A9F6-B9EC-50C9F0CC13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09938" y="2629214"/>
            <a:ext cx="720702" cy="1118780"/>
          </a:xfrm>
          <a:prstGeom prst="rect">
            <a:avLst/>
          </a:prstGeom>
          <a:ln>
            <a:solidFill>
              <a:schemeClr val="tx1"/>
            </a:solidFill>
          </a:ln>
        </p:spPr>
      </p:pic>
      <p:pic>
        <p:nvPicPr>
          <p:cNvPr id="10" name="Picture 9" descr="Icon&#10;&#10;Description automatically generated with medium confidence">
            <a:extLst>
              <a:ext uri="{FF2B5EF4-FFF2-40B4-BE49-F238E27FC236}">
                <a16:creationId xmlns:a16="http://schemas.microsoft.com/office/drawing/2014/main" id="{45A34C6E-773D-E1FE-54D7-ABB9A77D3F0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3008" y="2629215"/>
            <a:ext cx="743299" cy="1118780"/>
          </a:xfrm>
          <a:prstGeom prst="rect">
            <a:avLst/>
          </a:prstGeom>
          <a:ln>
            <a:solidFill>
              <a:schemeClr val="tx1"/>
            </a:solidFill>
          </a:ln>
        </p:spPr>
      </p:pic>
      <p:pic>
        <p:nvPicPr>
          <p:cNvPr id="11" name="Picture 10" descr="A close-up of a logo&#10;&#10;AI-generated content may be incorrect.">
            <a:extLst>
              <a:ext uri="{FF2B5EF4-FFF2-40B4-BE49-F238E27FC236}">
                <a16:creationId xmlns:a16="http://schemas.microsoft.com/office/drawing/2014/main" id="{6D2E6389-750A-0F20-0FD3-80A40131E3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11235" y="3969818"/>
            <a:ext cx="2141134" cy="1011559"/>
          </a:xfrm>
          <a:prstGeom prst="rect">
            <a:avLst/>
          </a:prstGeom>
        </p:spPr>
      </p:pic>
      <p:pic>
        <p:nvPicPr>
          <p:cNvPr id="12" name="Picture 11" descr="A picture containing icon&#10;&#10;Description automatically generated">
            <a:extLst>
              <a:ext uri="{FF2B5EF4-FFF2-40B4-BE49-F238E27FC236}">
                <a16:creationId xmlns:a16="http://schemas.microsoft.com/office/drawing/2014/main" id="{D2D3AD28-F172-4069-CBE1-53B109CCF32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11235" y="2629214"/>
            <a:ext cx="680043" cy="1118780"/>
          </a:xfrm>
          <a:prstGeom prst="rect">
            <a:avLst/>
          </a:prstGeom>
          <a:ln>
            <a:solidFill>
              <a:schemeClr val="tx1"/>
            </a:solidFill>
          </a:ln>
        </p:spPr>
      </p:pic>
      <p:pic>
        <p:nvPicPr>
          <p:cNvPr id="14" name="Picture 13" descr="A black letter with a dot&#10;&#10;AI-generated content may be incorrect.">
            <a:extLst>
              <a:ext uri="{FF2B5EF4-FFF2-40B4-BE49-F238E27FC236}">
                <a16:creationId xmlns:a16="http://schemas.microsoft.com/office/drawing/2014/main" id="{F08BC7D1-9563-AA1C-5856-3E2FC27B437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87119" y="2629214"/>
            <a:ext cx="735589" cy="1118780"/>
          </a:xfrm>
          <a:prstGeom prst="rect">
            <a:avLst/>
          </a:prstGeom>
          <a:ln>
            <a:solidFill>
              <a:schemeClr val="tx1"/>
            </a:solidFill>
          </a:ln>
        </p:spPr>
      </p:pic>
      <p:pic>
        <p:nvPicPr>
          <p:cNvPr id="18" name="Picture 17" descr="A black letter on a white background&#10;&#10;AI-generated content may be incorrect.">
            <a:extLst>
              <a:ext uri="{FF2B5EF4-FFF2-40B4-BE49-F238E27FC236}">
                <a16:creationId xmlns:a16="http://schemas.microsoft.com/office/drawing/2014/main" id="{C2ADA9F8-00FD-2E1E-2793-29EE105E5FB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36029" y="2625676"/>
            <a:ext cx="702068" cy="1118780"/>
          </a:xfrm>
          <a:prstGeom prst="rect">
            <a:avLst/>
          </a:prstGeom>
          <a:ln>
            <a:solidFill>
              <a:schemeClr val="tx1"/>
            </a:solidFill>
          </a:ln>
        </p:spPr>
      </p:pic>
    </p:spTree>
    <p:extLst>
      <p:ext uri="{BB962C8B-B14F-4D97-AF65-F5344CB8AC3E}">
        <p14:creationId xmlns:p14="http://schemas.microsoft.com/office/powerpoint/2010/main" val="143664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06C3F-91D1-B22F-C539-E7BF588066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FAAC06-4D1C-A531-A072-922E3303B53D}"/>
              </a:ext>
            </a:extLst>
          </p:cNvPr>
          <p:cNvSpPr>
            <a:spLocks noGrp="1"/>
          </p:cNvSpPr>
          <p:nvPr>
            <p:ph type="title"/>
          </p:nvPr>
        </p:nvSpPr>
        <p:spPr/>
        <p:txBody>
          <a:bodyPr/>
          <a:lstStyle/>
          <a:p>
            <a:pPr>
              <a:lnSpc>
                <a:spcPct val="100000"/>
              </a:lnSpc>
            </a:pPr>
            <a:r>
              <a:rPr lang="en-US" dirty="0"/>
              <a:t>Speedy sounds + Fred = decoding</a:t>
            </a:r>
          </a:p>
        </p:txBody>
      </p:sp>
      <p:sp>
        <p:nvSpPr>
          <p:cNvPr id="3" name="Text Placeholder 2">
            <a:extLst>
              <a:ext uri="{FF2B5EF4-FFF2-40B4-BE49-F238E27FC236}">
                <a16:creationId xmlns:a16="http://schemas.microsoft.com/office/drawing/2014/main" id="{B2B88F24-466A-A5CF-ABA4-83DE25CCC2C5}"/>
              </a:ext>
            </a:extLst>
          </p:cNvPr>
          <p:cNvSpPr>
            <a:spLocks noGrp="1"/>
          </p:cNvSpPr>
          <p:nvPr>
            <p:ph type="body" sz="quarter" idx="10"/>
          </p:nvPr>
        </p:nvSpPr>
        <p:spPr>
          <a:xfrm>
            <a:off x="612037" y="1947664"/>
            <a:ext cx="7919927" cy="3720330"/>
          </a:xfrm>
        </p:spPr>
        <p:txBody>
          <a:bodyPr/>
          <a:lstStyle/>
          <a:p>
            <a:pPr>
              <a:lnSpc>
                <a:spcPct val="100000"/>
              </a:lnSpc>
            </a:pPr>
            <a:endParaRPr lang="en-US" dirty="0">
              <a:latin typeface="+mn-lt"/>
            </a:endParaRPr>
          </a:p>
        </p:txBody>
      </p:sp>
      <p:pic>
        <p:nvPicPr>
          <p:cNvPr id="8" name="Picture 7" descr="A blue cross on a white background&#10;&#10;Description automatically generated">
            <a:extLst>
              <a:ext uri="{FF2B5EF4-FFF2-40B4-BE49-F238E27FC236}">
                <a16:creationId xmlns:a16="http://schemas.microsoft.com/office/drawing/2014/main" id="{342A44EB-6643-EDB6-E875-6C815C1826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0458" y="3256317"/>
            <a:ext cx="838200" cy="927100"/>
          </a:xfrm>
          <a:prstGeom prst="rect">
            <a:avLst/>
          </a:prstGeom>
        </p:spPr>
      </p:pic>
      <p:pic>
        <p:nvPicPr>
          <p:cNvPr id="9" name="Picture 8">
            <a:extLst>
              <a:ext uri="{FF2B5EF4-FFF2-40B4-BE49-F238E27FC236}">
                <a16:creationId xmlns:a16="http://schemas.microsoft.com/office/drawing/2014/main" id="{59A7A787-2BE6-C063-26F3-5D2649D29674}"/>
              </a:ext>
            </a:extLst>
          </p:cNvPr>
          <p:cNvPicPr>
            <a:picLocks noChangeAspect="1"/>
          </p:cNvPicPr>
          <p:nvPr/>
        </p:nvPicPr>
        <p:blipFill rotWithShape="1">
          <a:blip r:embed="rId4">
            <a:extLst>
              <a:ext uri="{28A0092B-C50C-407E-A947-70E740481C1C}">
                <a14:useLocalDpi xmlns:a14="http://schemas.microsoft.com/office/drawing/2010/main" val="0"/>
              </a:ext>
            </a:extLst>
          </a:blip>
          <a:srcRect l="37724" t="20404" r="37852" b="20489"/>
          <a:stretch/>
        </p:blipFill>
        <p:spPr>
          <a:xfrm>
            <a:off x="612036" y="2147672"/>
            <a:ext cx="2484783" cy="3382427"/>
          </a:xfrm>
          <a:prstGeom prst="rect">
            <a:avLst/>
          </a:prstGeom>
        </p:spPr>
      </p:pic>
      <p:pic>
        <p:nvPicPr>
          <p:cNvPr id="10" name="Picture 9">
            <a:extLst>
              <a:ext uri="{FF2B5EF4-FFF2-40B4-BE49-F238E27FC236}">
                <a16:creationId xmlns:a16="http://schemas.microsoft.com/office/drawing/2014/main" id="{6CAE35CD-1738-C49F-231D-74FAC1D7E90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278453" y="2553010"/>
            <a:ext cx="4572000" cy="2571750"/>
          </a:xfrm>
          <a:prstGeom prst="rect">
            <a:avLst/>
          </a:prstGeom>
        </p:spPr>
      </p:pic>
    </p:spTree>
    <p:extLst>
      <p:ext uri="{BB962C8B-B14F-4D97-AF65-F5344CB8AC3E}">
        <p14:creationId xmlns:p14="http://schemas.microsoft.com/office/powerpoint/2010/main" val="2194199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55FCD-6709-B2A5-BF93-43E656C70A50}"/>
              </a:ext>
            </a:extLst>
          </p:cNvPr>
          <p:cNvSpPr>
            <a:spLocks noGrp="1"/>
          </p:cNvSpPr>
          <p:nvPr>
            <p:ph type="title"/>
          </p:nvPr>
        </p:nvSpPr>
        <p:spPr/>
        <p:txBody>
          <a:bodyPr/>
          <a:lstStyle/>
          <a:p>
            <a:pPr>
              <a:lnSpc>
                <a:spcPct val="100000"/>
              </a:lnSpc>
            </a:pPr>
            <a:r>
              <a:rPr lang="en-US" dirty="0"/>
              <a:t>Speed Sounds Set 1</a:t>
            </a:r>
          </a:p>
        </p:txBody>
      </p:sp>
      <p:sp>
        <p:nvSpPr>
          <p:cNvPr id="3" name="Text Placeholder 2">
            <a:extLst>
              <a:ext uri="{FF2B5EF4-FFF2-40B4-BE49-F238E27FC236}">
                <a16:creationId xmlns:a16="http://schemas.microsoft.com/office/drawing/2014/main" id="{6E98B4C5-CF19-724B-F86A-A34B2899C9A7}"/>
              </a:ext>
            </a:extLst>
          </p:cNvPr>
          <p:cNvSpPr>
            <a:spLocks noGrp="1"/>
          </p:cNvSpPr>
          <p:nvPr>
            <p:ph type="body" sz="quarter" idx="10"/>
          </p:nvPr>
        </p:nvSpPr>
        <p:spPr/>
        <p:txBody>
          <a:bodyPr/>
          <a:lstStyle/>
          <a:p>
            <a:endParaRPr lang="en-US"/>
          </a:p>
        </p:txBody>
      </p:sp>
      <p:grpSp>
        <p:nvGrpSpPr>
          <p:cNvPr id="4" name="Group 3">
            <a:extLst>
              <a:ext uri="{FF2B5EF4-FFF2-40B4-BE49-F238E27FC236}">
                <a16:creationId xmlns:a16="http://schemas.microsoft.com/office/drawing/2014/main" id="{B9A4AD8F-9CC5-FF52-534B-4555AAD8239E}"/>
              </a:ext>
            </a:extLst>
          </p:cNvPr>
          <p:cNvGrpSpPr/>
          <p:nvPr/>
        </p:nvGrpSpPr>
        <p:grpSpPr>
          <a:xfrm>
            <a:off x="1812644" y="1947664"/>
            <a:ext cx="5680976" cy="4161653"/>
            <a:chOff x="1439651" y="1551968"/>
            <a:chExt cx="6264696" cy="4968553"/>
          </a:xfrm>
        </p:grpSpPr>
        <p:pic>
          <p:nvPicPr>
            <p:cNvPr id="5" name="Picture 4">
              <a:extLst>
                <a:ext uri="{FF2B5EF4-FFF2-40B4-BE49-F238E27FC236}">
                  <a16:creationId xmlns:a16="http://schemas.microsoft.com/office/drawing/2014/main" id="{4CC96D5E-2921-0E3B-F134-33D7CE404C8A}"/>
                </a:ext>
              </a:extLst>
            </p:cNvPr>
            <p:cNvPicPr>
              <a:picLocks noChangeAspect="1"/>
            </p:cNvPicPr>
            <p:nvPr/>
          </p:nvPicPr>
          <p:blipFill rotWithShape="1">
            <a:blip r:embed="rId3"/>
            <a:srcRect l="3076" t="9431" r="5260" b="6745"/>
            <a:stretch/>
          </p:blipFill>
          <p:spPr>
            <a:xfrm>
              <a:off x="1439651" y="1551968"/>
              <a:ext cx="6264696" cy="4968553"/>
            </a:xfrm>
            <a:prstGeom prst="rect">
              <a:avLst/>
            </a:prstGeom>
          </p:spPr>
        </p:pic>
        <p:sp>
          <p:nvSpPr>
            <p:cNvPr id="6" name="Rectangle 5">
              <a:extLst>
                <a:ext uri="{FF2B5EF4-FFF2-40B4-BE49-F238E27FC236}">
                  <a16:creationId xmlns:a16="http://schemas.microsoft.com/office/drawing/2014/main" id="{028C7826-02FB-2821-61ED-8D9B85F31692}"/>
                </a:ext>
              </a:extLst>
            </p:cNvPr>
            <p:cNvSpPr/>
            <p:nvPr/>
          </p:nvSpPr>
          <p:spPr>
            <a:xfrm>
              <a:off x="1524000" y="1884164"/>
              <a:ext cx="6108700" cy="795536"/>
            </a:xfrm>
            <a:prstGeom prst="rect">
              <a:avLst/>
            </a:prstGeom>
            <a:solidFill>
              <a:srgbClr val="02989E">
                <a:alpha val="3710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099804A-532E-86DC-320E-D1EC4F2F2FF5}"/>
                </a:ext>
              </a:extLst>
            </p:cNvPr>
            <p:cNvSpPr/>
            <p:nvPr/>
          </p:nvSpPr>
          <p:spPr>
            <a:xfrm>
              <a:off x="1524000" y="3370065"/>
              <a:ext cx="6108700" cy="795536"/>
            </a:xfrm>
            <a:prstGeom prst="rect">
              <a:avLst/>
            </a:prstGeom>
            <a:solidFill>
              <a:srgbClr val="02989E">
                <a:alpha val="37105"/>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96423B1-0679-7F69-79EA-6C0B7C7C1724}"/>
                </a:ext>
              </a:extLst>
            </p:cNvPr>
            <p:cNvSpPr/>
            <p:nvPr/>
          </p:nvSpPr>
          <p:spPr>
            <a:xfrm>
              <a:off x="1547706" y="4855966"/>
              <a:ext cx="2643293" cy="420461"/>
            </a:xfrm>
            <a:prstGeom prst="rect">
              <a:avLst/>
            </a:prstGeom>
            <a:solidFill>
              <a:srgbClr val="02989E">
                <a:alpha val="3717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6938225"/>
      </p:ext>
    </p:extLst>
  </p:cSld>
  <p:clrMapOvr>
    <a:masterClrMapping/>
  </p:clrMapOvr>
</p:sld>
</file>

<file path=ppt/theme/theme1.xml><?xml version="1.0" encoding="utf-8"?>
<a:theme xmlns:a="http://schemas.openxmlformats.org/drawingml/2006/main" name="NEW Phonics Template">
  <a:themeElements>
    <a:clrScheme name="Custom 4">
      <a:dk1>
        <a:srgbClr val="2D2D2D"/>
      </a:dk1>
      <a:lt1>
        <a:sysClr val="window" lastClr="FFFFFF"/>
      </a:lt1>
      <a:dk2>
        <a:srgbClr val="5A5A5A"/>
      </a:dk2>
      <a:lt2>
        <a:srgbClr val="EEECE1"/>
      </a:lt2>
      <a:accent1>
        <a:srgbClr val="FFC000"/>
      </a:accent1>
      <a:accent2>
        <a:srgbClr val="FFD200"/>
      </a:accent2>
      <a:accent3>
        <a:srgbClr val="CF9C00"/>
      </a:accent3>
      <a:accent4>
        <a:srgbClr val="A0A0A0"/>
      </a:accent4>
      <a:accent5>
        <a:srgbClr val="787878"/>
      </a:accent5>
      <a:accent6>
        <a:srgbClr val="5A5A5A"/>
      </a:accent6>
      <a:hlink>
        <a:srgbClr val="CF9C00"/>
      </a:hlink>
      <a:folHlink>
        <a:srgbClr val="78787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67D1AFDE363394FB0A1E3A52CA664CD" ma:contentTypeVersion="20" ma:contentTypeDescription="Create a new document." ma:contentTypeScope="" ma:versionID="8e70aec15defc45f130311f468417df5">
  <xsd:schema xmlns:xsd="http://www.w3.org/2001/XMLSchema" xmlns:xs="http://www.w3.org/2001/XMLSchema" xmlns:p="http://schemas.microsoft.com/office/2006/metadata/properties" xmlns:ns2="9a8f53b2-13a3-4793-90e7-10226504b3c4" xmlns:ns3="e3eab8b6-c0c4-41d5-9873-d73174f14db4" targetNamespace="http://schemas.microsoft.com/office/2006/metadata/properties" ma:root="true" ma:fieldsID="75ceec38bed46bf7ec98965717ccf769" ns2:_="" ns3:_="">
    <xsd:import namespace="9a8f53b2-13a3-4793-90e7-10226504b3c4"/>
    <xsd:import namespace="e3eab8b6-c0c4-41d5-9873-d73174f14db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2:SharedWithUsers" minOccurs="0"/>
                <xsd:element ref="ns2:SharedWithDetails" minOccurs="0"/>
                <xsd:element ref="ns3:MediaServiceAutoKeyPoints" minOccurs="0"/>
                <xsd:element ref="ns3:MediaServiceKeyPoints" minOccurs="0"/>
                <xsd:element ref="ns3:MediaServiceDateTaken"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DateandTimeModified" minOccurs="0"/>
                <xsd:element ref="ns3:lcf76f155ced4ddcb4097134ff3c332f" minOccurs="0"/>
                <xsd:element ref="ns2:TaxCatchAll" minOccurs="0"/>
                <xsd:element ref="ns3:MediaServiceSearchProperties" minOccurs="0"/>
                <xsd:element ref="ns3:MediaServiceObjectDetectorVersion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8f53b2-13a3-4793-90e7-10226504b3c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851b88b5-1e03-4004-8c48-28539b4b26ed}" ma:internalName="TaxCatchAll" ma:showField="CatchAllData" ma:web="9a8f53b2-13a3-4793-90e7-10226504b3c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3eab8b6-c0c4-41d5-9873-d73174f14db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DateandTimeModified" ma:index="23" nillable="true" ma:displayName="Date and Time Modified" ma:format="DateTime" ma:internalName="DateandTimeModified">
      <xsd:simpleType>
        <xsd:restriction base="dms:DateTime"/>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22edab9a-dc9d-426e-90cc-a0414d65d0e9" ma:termSetId="09814cd3-568e-fe90-9814-8d621ff8fb84" ma:anchorId="fba54fb3-c3e1-fe81-a776-ca4b69148c4d" ma:open="true" ma:isKeyword="false">
      <xsd:complexType>
        <xsd:sequence>
          <xsd:element ref="pc:Terms" minOccurs="0" maxOccurs="1"/>
        </xsd:sequence>
      </xsd:complex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9a8f53b2-13a3-4793-90e7-10226504b3c4">YRFSUJVH7EPP-966163126-113185</_dlc_DocId>
    <_dlc_DocIdUrl xmlns="9a8f53b2-13a3-4793-90e7-10226504b3c4">
      <Url>https://ruthmiskinliteracyltd.sharepoint.com/sites/RuthMiskinTraining/_layouts/15/DocIdRedir.aspx?ID=YRFSUJVH7EPP-966163126-113185</Url>
      <Description>YRFSUJVH7EPP-966163126-113185</Description>
    </_dlc_DocIdUrl>
    <SharedWithUsers xmlns="9a8f53b2-13a3-4793-90e7-10226504b3c4">
      <UserInfo>
        <DisplayName/>
        <AccountId xsi:nil="true"/>
        <AccountType/>
      </UserInfo>
    </SharedWithUsers>
    <_dlc_DocIdPersistId xmlns="9a8f53b2-13a3-4793-90e7-10226504b3c4">false</_dlc_DocIdPersistId>
    <DateandTimeModified xmlns="e3eab8b6-c0c4-41d5-9873-d73174f14db4" xsi:nil="true"/>
    <lcf76f155ced4ddcb4097134ff3c332f xmlns="e3eab8b6-c0c4-41d5-9873-d73174f14db4">
      <Terms xmlns="http://schemas.microsoft.com/office/infopath/2007/PartnerControls"/>
    </lcf76f155ced4ddcb4097134ff3c332f>
    <TaxCatchAll xmlns="9a8f53b2-13a3-4793-90e7-10226504b3c4" xsi:nil="true"/>
  </documentManagement>
</p:properties>
</file>

<file path=customXml/itemProps1.xml><?xml version="1.0" encoding="utf-8"?>
<ds:datastoreItem xmlns:ds="http://schemas.openxmlformats.org/officeDocument/2006/customXml" ds:itemID="{980E9D5E-EB88-4532-B7FF-9C43B31C62F2}">
  <ds:schemaRefs>
    <ds:schemaRef ds:uri="9a8f53b2-13a3-4793-90e7-10226504b3c4"/>
    <ds:schemaRef ds:uri="e3eab8b6-c0c4-41d5-9873-d73174f14db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36CE950-682A-4CD2-A2AB-769F6AE4D811}">
  <ds:schemaRefs>
    <ds:schemaRef ds:uri="http://schemas.microsoft.com/sharepoint/v3/contenttype/forms"/>
  </ds:schemaRefs>
</ds:datastoreItem>
</file>

<file path=customXml/itemProps3.xml><?xml version="1.0" encoding="utf-8"?>
<ds:datastoreItem xmlns:ds="http://schemas.openxmlformats.org/officeDocument/2006/customXml" ds:itemID="{113A08B6-8A17-4FA9-B200-6CDCFDE64769}">
  <ds:schemaRefs>
    <ds:schemaRef ds:uri="http://schemas.microsoft.com/sharepoint/events"/>
  </ds:schemaRefs>
</ds:datastoreItem>
</file>

<file path=customXml/itemProps4.xml><?xml version="1.0" encoding="utf-8"?>
<ds:datastoreItem xmlns:ds="http://schemas.openxmlformats.org/officeDocument/2006/customXml" ds:itemID="{E70233C1-7EDC-4E65-A2CE-DC00F064575C}">
  <ds:schemaRefs>
    <ds:schemaRef ds:uri="http://purl.org/dc/dcmitype/"/>
    <ds:schemaRef ds:uri="http://schemas.microsoft.com/office/2006/documentManagement/types"/>
    <ds:schemaRef ds:uri="http://www.w3.org/XML/1998/namespace"/>
    <ds:schemaRef ds:uri="http://schemas.openxmlformats.org/package/2006/metadata/core-properties"/>
    <ds:schemaRef ds:uri="http://purl.org/dc/terms/"/>
    <ds:schemaRef ds:uri="http://purl.org/dc/elements/1.1/"/>
    <ds:schemaRef ds:uri="9a8f53b2-13a3-4793-90e7-10226504b3c4"/>
    <ds:schemaRef ds:uri="http://schemas.microsoft.com/office/infopath/2007/PartnerControls"/>
    <ds:schemaRef ds:uri="e3eab8b6-c0c4-41d5-9873-d73174f14db4"/>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330</TotalTime>
  <Words>3260</Words>
  <Application>Microsoft Office PowerPoint</Application>
  <PresentationFormat>On-screen Show (4:3)</PresentationFormat>
  <Paragraphs>349</Paragraphs>
  <Slides>38</Slides>
  <Notes>38</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38</vt:i4>
      </vt:variant>
    </vt:vector>
  </HeadingPairs>
  <TitlesOfParts>
    <vt:vector size="48" baseType="lpstr">
      <vt:lpstr>メイリオ</vt:lpstr>
      <vt:lpstr>ＭＳ Ｐゴシック</vt:lpstr>
      <vt:lpstr>Arial</vt:lpstr>
      <vt:lpstr>Arial Unicode MS</vt:lpstr>
      <vt:lpstr>Calibri</vt:lpstr>
      <vt:lpstr>Calibri Light</vt:lpstr>
      <vt:lpstr>Helvetica</vt:lpstr>
      <vt:lpstr>Times New Roman</vt:lpstr>
      <vt:lpstr>Wingdings</vt:lpstr>
      <vt:lpstr>NEW Phonics Template</vt:lpstr>
      <vt:lpstr>PowerPoint Presentation</vt:lpstr>
      <vt:lpstr>PowerPoint Presentation</vt:lpstr>
      <vt:lpstr>Read Write Inc. Phonics daily lessons</vt:lpstr>
      <vt:lpstr>Who is Read Write Inc. for?</vt:lpstr>
      <vt:lpstr>Progress groups</vt:lpstr>
      <vt:lpstr>One-to-one tutoring –  ‘keep up, not catch up!</vt:lpstr>
      <vt:lpstr>What is phonics?</vt:lpstr>
      <vt:lpstr>Speedy sounds + Fred = decoding</vt:lpstr>
      <vt:lpstr>Speed Sounds Set 1</vt:lpstr>
      <vt:lpstr>PowerPoint Presentation</vt:lpstr>
      <vt:lpstr>Speed Sounds Set 2</vt:lpstr>
      <vt:lpstr>Writing with the simple code</vt:lpstr>
      <vt:lpstr>Speed Sounds Set 3</vt:lpstr>
      <vt:lpstr>Speedy sounds + Fred = decoding</vt:lpstr>
      <vt:lpstr>Make friends with Fred!</vt:lpstr>
      <vt:lpstr>Set 1 Speed Sounds</vt:lpstr>
      <vt:lpstr>Virtual Classroom films</vt:lpstr>
      <vt:lpstr>PowerPoint Presentation</vt:lpstr>
      <vt:lpstr>How do I use the Virtual Classroom?</vt:lpstr>
      <vt:lpstr>Teach spelling using Fred Fingers</vt:lpstr>
      <vt:lpstr>Three reads</vt:lpstr>
      <vt:lpstr>Three reads</vt:lpstr>
      <vt:lpstr>’Special Friends’, ‘Fred Talk’</vt:lpstr>
      <vt:lpstr>Red Words</vt:lpstr>
      <vt:lpstr>What books will children bring home?</vt:lpstr>
      <vt:lpstr>My Reading and Writing Kit</vt:lpstr>
      <vt:lpstr>PowerPoint Presentation</vt:lpstr>
      <vt:lpstr>PowerPoint Presentation</vt:lpstr>
      <vt:lpstr>Talk with children</vt:lpstr>
      <vt:lpstr>Choose the best stories for your storytime</vt:lpstr>
      <vt:lpstr>Engagement: love each story</vt:lpstr>
      <vt:lpstr>Reading aloud is transformational</vt:lpstr>
      <vt:lpstr>What can I do?</vt:lpstr>
      <vt:lpstr>ruthmiskin.com</vt:lpstr>
      <vt:lpstr>Online resources available</vt:lpstr>
      <vt:lpstr>Parents carers and families webpage</vt:lpstr>
      <vt:lpstr>Any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Davina</dc:creator>
  <cp:lastModifiedBy>Amy Lindsay</cp:lastModifiedBy>
  <cp:revision>6</cp:revision>
  <cp:lastPrinted>2020-12-14T13:59:25Z</cp:lastPrinted>
  <dcterms:created xsi:type="dcterms:W3CDTF">2012-05-21T09:37:25Z</dcterms:created>
  <dcterms:modified xsi:type="dcterms:W3CDTF">2025-09-28T19:58:29Z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0x010100067D1AFDE363394FB0A1E3A52CA664CD</vt:lpwstr>
  </property>
  <property fmtid="{D5CDD505-2E9C-101B-9397-08002B2CF9AE}" pid="3" name="xd_Signature">
    <vt:bool>false</vt:bool>
  </property>
  <property fmtid="{D5CDD505-2E9C-101B-9397-08002B2CF9AE}" pid="4" name="xd_ProgID">
    <vt:lpwstr/>
  </property>
  <property fmtid="{D5CDD505-2E9C-101B-9397-08002B2CF9AE}" pid="5" name="DocumentSetDescription">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URL">
    <vt:lpwstr/>
  </property>
  <property fmtid="{D5CDD505-2E9C-101B-9397-08002B2CF9AE}" pid="11" name="MediaServiceImageTags">
    <vt:lpwstr/>
  </property>
  <property fmtid="{D5CDD505-2E9C-101B-9397-08002B2CF9AE}" pid="12" name="MSIP_Label_be5cb09a-2992-49d6-8ac9-5f63e7b1ad2f_Enabled">
    <vt:lpwstr>true</vt:lpwstr>
  </property>
  <property fmtid="{D5CDD505-2E9C-101B-9397-08002B2CF9AE}" pid="13" name="MSIP_Label_be5cb09a-2992-49d6-8ac9-5f63e7b1ad2f_SetDate">
    <vt:lpwstr>2024-07-25T07:28:12Z</vt:lpwstr>
  </property>
  <property fmtid="{D5CDD505-2E9C-101B-9397-08002B2CF9AE}" pid="14" name="MSIP_Label_be5cb09a-2992-49d6-8ac9-5f63e7b1ad2f_Method">
    <vt:lpwstr>Standard</vt:lpwstr>
  </property>
  <property fmtid="{D5CDD505-2E9C-101B-9397-08002B2CF9AE}" pid="15" name="MSIP_Label_be5cb09a-2992-49d6-8ac9-5f63e7b1ad2f_Name">
    <vt:lpwstr>Controlled</vt:lpwstr>
  </property>
  <property fmtid="{D5CDD505-2E9C-101B-9397-08002B2CF9AE}" pid="16" name="MSIP_Label_be5cb09a-2992-49d6-8ac9-5f63e7b1ad2f_SiteId">
    <vt:lpwstr>91761b62-4c45-43f5-9f0e-be8ad9b551ff</vt:lpwstr>
  </property>
  <property fmtid="{D5CDD505-2E9C-101B-9397-08002B2CF9AE}" pid="17" name="MSIP_Label_be5cb09a-2992-49d6-8ac9-5f63e7b1ad2f_ActionId">
    <vt:lpwstr>28de7904-ae05-48ba-8b17-e83169f68ba0</vt:lpwstr>
  </property>
  <property fmtid="{D5CDD505-2E9C-101B-9397-08002B2CF9AE}" pid="18" name="MSIP_Label_be5cb09a-2992-49d6-8ac9-5f63e7b1ad2f_ContentBits">
    <vt:lpwstr>0</vt:lpwstr>
  </property>
  <property fmtid="{D5CDD505-2E9C-101B-9397-08002B2CF9AE}" pid="19" name="_dlc_DocIdItemGuid">
    <vt:lpwstr>536f2a40-d5ba-4340-8c60-c96d12843e74</vt:lpwstr>
  </property>
</Properties>
</file>